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2"/>
  </p:notesMasterIdLst>
  <p:sldIdLst>
    <p:sldId id="256" r:id="rId2"/>
    <p:sldId id="257" r:id="rId3"/>
    <p:sldId id="272" r:id="rId4"/>
    <p:sldId id="258" r:id="rId5"/>
    <p:sldId id="273" r:id="rId6"/>
    <p:sldId id="261" r:id="rId7"/>
    <p:sldId id="271" r:id="rId8"/>
    <p:sldId id="274" r:id="rId9"/>
    <p:sldId id="262" r:id="rId10"/>
    <p:sldId id="264" r:id="rId11"/>
    <p:sldId id="263" r:id="rId12"/>
    <p:sldId id="265" r:id="rId13"/>
    <p:sldId id="266" r:id="rId14"/>
    <p:sldId id="277" r:id="rId15"/>
    <p:sldId id="276" r:id="rId16"/>
    <p:sldId id="275" r:id="rId17"/>
    <p:sldId id="278" r:id="rId18"/>
    <p:sldId id="270" r:id="rId19"/>
    <p:sldId id="259" r:id="rId20"/>
    <p:sldId id="267"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27" autoAdjust="0"/>
    <p:restoredTop sz="94660"/>
  </p:normalViewPr>
  <p:slideViewPr>
    <p:cSldViewPr snapToGrid="0">
      <p:cViewPr varScale="1">
        <p:scale>
          <a:sx n="85" d="100"/>
          <a:sy n="85" d="100"/>
        </p:scale>
        <p:origin x="523"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23CDCE-6AE3-4868-A6A7-DC9386A3CB32}" type="datetimeFigureOut">
              <a:rPr lang="en-US" smtClean="0"/>
              <a:t>6/18/2022</a:t>
            </a:fld>
            <a:endParaRPr lang="en-US"/>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FB89DC-2DD7-4BC4-870C-18A93307BF30}" type="slidenum">
              <a:rPr lang="en-US" smtClean="0"/>
              <a:t>‹#›</a:t>
            </a:fld>
            <a:endParaRPr lang="en-US"/>
          </a:p>
        </p:txBody>
      </p:sp>
    </p:spTree>
    <p:extLst>
      <p:ext uri="{BB962C8B-B14F-4D97-AF65-F5344CB8AC3E}">
        <p14:creationId xmlns:p14="http://schemas.microsoft.com/office/powerpoint/2010/main" val="3002993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tr-TR"/>
              <a:t>Asıl başlık stilini düzenlemek için tıklayın</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11569B82-D436-4971-9035-AF4560DC1D64}" type="datetime1">
              <a:rPr lang="en-US" smtClean="0"/>
              <a:t>6/18/2022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7B21D29A-68AE-46DC-A2BC-946C328F5BDB}" type="datetime1">
              <a:rPr lang="en-US" smtClean="0"/>
              <a:t>6/18/2022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tr-TR"/>
              <a:t>Asıl başlık stilini düzenlemek için tıklayın</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4DD71A21-0F16-4EE3-B595-C6DE0399F27F}" type="datetime1">
              <a:rPr lang="en-US" smtClean="0"/>
              <a:t>6/18/2022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tr-TR"/>
              <a:t>Asıl metin stillerini düzenlemek için tıklayın</a:t>
            </a:r>
          </a:p>
        </p:txBody>
      </p:sp>
      <p:sp>
        <p:nvSpPr>
          <p:cNvPr id="5" name="Date Placeholder 4"/>
          <p:cNvSpPr>
            <a:spLocks noGrp="1"/>
          </p:cNvSpPr>
          <p:nvPr>
            <p:ph type="dt" sz="half" idx="10"/>
          </p:nvPr>
        </p:nvSpPr>
        <p:spPr/>
        <p:txBody>
          <a:bodyPr/>
          <a:lstStyle/>
          <a:p>
            <a:fld id="{8446EC69-26BE-45F0-BB66-818E5DB7E1ED}" type="datetime1">
              <a:rPr lang="en-US" smtClean="0"/>
              <a:t>6/18/2022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lıntı İsim Kartı">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tr-TR"/>
              <a:t>Asıl başlık stilini düzenlemek için tıklayın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tr-TR"/>
              <a:t>Asıl metin stillerini düzenlemek için tıklayın</a:t>
            </a:r>
          </a:p>
        </p:txBody>
      </p:sp>
      <p:sp>
        <p:nvSpPr>
          <p:cNvPr id="5" name="Date Placeholder 4"/>
          <p:cNvSpPr>
            <a:spLocks noGrp="1"/>
          </p:cNvSpPr>
          <p:nvPr>
            <p:ph type="dt" sz="half" idx="10"/>
          </p:nvPr>
        </p:nvSpPr>
        <p:spPr/>
        <p:txBody>
          <a:bodyPr/>
          <a:lstStyle/>
          <a:p>
            <a:fld id="{2A2F2A86-30FA-4E37-A8CF-30B38A2CC104}" type="datetime1">
              <a:rPr lang="en-US" smtClean="0"/>
              <a:t>6/18/2022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Doğru veya Yanlış">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tr-TR"/>
              <a:t>Asıl başlık stilini düzenlemek için tıklayın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tr-TR"/>
              <a:t>Asıl metin stillerini düzenlemek için tıklayın</a:t>
            </a:r>
          </a:p>
        </p:txBody>
      </p:sp>
      <p:sp>
        <p:nvSpPr>
          <p:cNvPr id="5" name="Date Placeholder 4"/>
          <p:cNvSpPr>
            <a:spLocks noGrp="1"/>
          </p:cNvSpPr>
          <p:nvPr>
            <p:ph type="dt" sz="half" idx="10"/>
          </p:nvPr>
        </p:nvSpPr>
        <p:spPr/>
        <p:txBody>
          <a:bodyPr/>
          <a:lstStyle/>
          <a:p>
            <a:fld id="{FB8D07CC-1DEC-4BD5-8148-F528387EBB6B}" type="datetime1">
              <a:rPr lang="en-US" smtClean="0"/>
              <a:t>6/18/2022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E48B82A-782D-40A2-9162-8D3CB9B4A046}" type="datetime1">
              <a:rPr lang="en-US" smtClean="0"/>
              <a:t>6/18/2022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3054518E-DA6C-4A77-B837-1DD00265882E}" type="datetime1">
              <a:rPr lang="en-US" smtClean="0"/>
              <a:t>6/18/2022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tr-TR"/>
              <a:t>Asıl başlık stilini düzenlemek için tıklayın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FE29EDF-218D-4E2C-9A13-DE1F873BD9F5}" type="datetime1">
              <a:rPr lang="en-US" smtClean="0"/>
              <a:t>6/18/2022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FAE3E3F1-DCC5-4608-B67F-0D58A7CCC12B}" type="datetime1">
              <a:rPr lang="en-US" smtClean="0"/>
              <a:t>6/18/2022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E0504325-DA4E-4610-964B-A327D29A7E33}" type="datetime1">
              <a:rPr lang="en-US" smtClean="0"/>
              <a:t>6/18/2022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A9B5BB0C-DBB9-423D-8E78-55EFB52B628C}" type="datetime1">
              <a:rPr lang="en-US" smtClean="0"/>
              <a:t>6/18/2022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6ADB6DB6-B633-4BFA-A3DC-C220FBB73565}" type="datetime1">
              <a:rPr lang="en-US" smtClean="0"/>
              <a:t>6/18/2022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0C5D2A-4C52-4E9A-9242-3EC9DCB4D234}" type="datetime1">
              <a:rPr lang="en-US" smtClean="0"/>
              <a:t>6/18/2022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tr-TR"/>
              <a:t>Asıl başlık stilini düzenlemek için tıklayın</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E13B3B7B-988C-47FF-A6DE-8CCFFEE8D75E}" type="datetime1">
              <a:rPr lang="en-US" smtClean="0"/>
              <a:t>6/18/2022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8A2103D3-6CA7-45AF-A2CC-94B170EBA5CB}" type="datetime1">
              <a:rPr lang="en-US" smtClean="0"/>
              <a:t>6/18/2022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EC7ECAB0-4377-48FF-9B33-884EB4FED13B}" type="datetime1">
              <a:rPr lang="en-US" smtClean="0"/>
              <a:t>6/18/2022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hf hdr="0" ftr="0" dt="0"/>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hyperlink" Target="http://youtube.com/bmdersleri" TargetMode="External"/><Relationship Id="rId5" Type="http://schemas.openxmlformats.org/officeDocument/2006/relationships/image" Target="../media/image3.png"/><Relationship Id="rId4" Type="http://schemas.openxmlformats.org/officeDocument/2006/relationships/hyperlink" Target="https://www.youtube.com/channel/UCIdYgV-XFjv9q0IHtzUTtQw"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channel/UCIdYgV-XFjv9q0IHtzUTtQw" TargetMode="External"/><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youtube.com/bmdersleri"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youtube.com/bmdersleri" TargetMode="External"/><Relationship Id="rId5" Type="http://schemas.openxmlformats.org/officeDocument/2006/relationships/image" Target="../media/image3.png"/><Relationship Id="rId4" Type="http://schemas.openxmlformats.org/officeDocument/2006/relationships/hyperlink" Target="https://www.youtube.com/channel/UCIdYgV-XFjv9q0IHtzUTtQw"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channel/UCIdYgV-XFjv9q0IHtzUTtQw" TargetMode="External"/><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youtube.com/bmdersleri"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ikdörtgen: Köşeleri Yuvarlatılmış 5">
            <a:extLst>
              <a:ext uri="{FF2B5EF4-FFF2-40B4-BE49-F238E27FC236}">
                <a16:creationId xmlns:a16="http://schemas.microsoft.com/office/drawing/2014/main" id="{076FD396-29BE-4299-87ED-718DA102194B}"/>
              </a:ext>
            </a:extLst>
          </p:cNvPr>
          <p:cNvSpPr/>
          <p:nvPr/>
        </p:nvSpPr>
        <p:spPr>
          <a:xfrm>
            <a:off x="5947794" y="4370664"/>
            <a:ext cx="5972961" cy="2239861"/>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BA139C7-4FF9-4739-8B42-CEE441CD9363}"/>
              </a:ext>
            </a:extLst>
          </p:cNvPr>
          <p:cNvSpPr>
            <a:spLocks noGrp="1"/>
          </p:cNvSpPr>
          <p:nvPr>
            <p:ph type="ctrTitle"/>
          </p:nvPr>
        </p:nvSpPr>
        <p:spPr>
          <a:xfrm>
            <a:off x="810778" y="2268605"/>
            <a:ext cx="10450398" cy="1420001"/>
          </a:xfrm>
        </p:spPr>
        <p:txBody>
          <a:bodyPr>
            <a:normAutofit fontScale="90000"/>
          </a:bodyPr>
          <a:lstStyle/>
          <a:p>
            <a:pPr algn="ctr"/>
            <a:r>
              <a:rPr lang="tr-TR" sz="3600" b="1" dirty="0">
                <a:ln w="9525">
                  <a:solidFill>
                    <a:schemeClr val="bg1"/>
                  </a:solidFill>
                  <a:prstDash val="solid"/>
                </a:ln>
                <a:solidFill>
                  <a:schemeClr val="tx1"/>
                </a:solidFill>
                <a:effectLst>
                  <a:outerShdw blurRad="12700" dist="38100" dir="2700000" algn="tl" rotWithShape="0">
                    <a:schemeClr val="bg1">
                      <a:lumMod val="50000"/>
                    </a:schemeClr>
                  </a:outerShdw>
                </a:effectLst>
              </a:rPr>
              <a:t>Java’da Yapılandırıcılar</a:t>
            </a:r>
            <a:br>
              <a:rPr lang="tr-TR" sz="3600" b="1" dirty="0">
                <a:ln w="9525">
                  <a:solidFill>
                    <a:schemeClr val="bg1"/>
                  </a:solidFill>
                  <a:prstDash val="solid"/>
                </a:ln>
                <a:solidFill>
                  <a:schemeClr val="tx1"/>
                </a:solidFill>
                <a:effectLst>
                  <a:outerShdw blurRad="12700" dist="38100" dir="2700000" algn="tl" rotWithShape="0">
                    <a:schemeClr val="bg1">
                      <a:lumMod val="50000"/>
                    </a:schemeClr>
                  </a:outerShdw>
                </a:effectLst>
              </a:rPr>
            </a:br>
            <a:r>
              <a:rPr lang="tr-TR" sz="3600" b="1" dirty="0">
                <a:ln w="9525">
                  <a:solidFill>
                    <a:schemeClr val="bg1"/>
                  </a:solidFill>
                  <a:prstDash val="solid"/>
                </a:ln>
                <a:solidFill>
                  <a:schemeClr val="tx1"/>
                </a:solidFill>
                <a:effectLst>
                  <a:outerShdw blurRad="12700" dist="38100" dir="2700000" algn="tl" rotWithShape="0">
                    <a:schemeClr val="bg1">
                      <a:lumMod val="50000"/>
                    </a:schemeClr>
                  </a:outerShdw>
                </a:effectLst>
              </a:rPr>
              <a:t>Ve</a:t>
            </a:r>
            <a:br>
              <a:rPr lang="tr-TR" sz="3600" b="1" dirty="0">
                <a:ln w="9525">
                  <a:solidFill>
                    <a:schemeClr val="bg1"/>
                  </a:solidFill>
                  <a:prstDash val="solid"/>
                </a:ln>
                <a:solidFill>
                  <a:schemeClr val="tx1"/>
                </a:solidFill>
                <a:effectLst>
                  <a:outerShdw blurRad="12700" dist="38100" dir="2700000" algn="tl" rotWithShape="0">
                    <a:schemeClr val="bg1">
                      <a:lumMod val="50000"/>
                    </a:schemeClr>
                  </a:outerShdw>
                </a:effectLst>
              </a:rPr>
            </a:br>
            <a:r>
              <a:rPr lang="tr-TR" sz="3600" b="1" dirty="0">
                <a:ln w="9525">
                  <a:solidFill>
                    <a:schemeClr val="bg1"/>
                  </a:solidFill>
                  <a:prstDash val="solid"/>
                </a:ln>
                <a:solidFill>
                  <a:schemeClr val="tx1"/>
                </a:solidFill>
                <a:effectLst>
                  <a:outerShdw blurRad="12700" dist="38100" dir="2700000" algn="tl" rotWithShape="0">
                    <a:schemeClr val="bg1">
                      <a:lumMod val="50000"/>
                    </a:schemeClr>
                  </a:outerShdw>
                </a:effectLst>
              </a:rPr>
              <a:t>Kullanımı</a:t>
            </a:r>
            <a:endParaRPr lang="en-US" sz="3600" b="1"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4" name="Slayt Numarası Yer Tutucusu 3">
            <a:extLst>
              <a:ext uri="{FF2B5EF4-FFF2-40B4-BE49-F238E27FC236}">
                <a16:creationId xmlns:a16="http://schemas.microsoft.com/office/drawing/2014/main" id="{EF0C1E0F-E3F3-485B-B968-94C7F3058E4B}"/>
              </a:ext>
            </a:extLst>
          </p:cNvPr>
          <p:cNvSpPr>
            <a:spLocks noGrp="1"/>
          </p:cNvSpPr>
          <p:nvPr>
            <p:ph type="sldNum" sz="quarter" idx="12"/>
          </p:nvPr>
        </p:nvSpPr>
        <p:spPr/>
        <p:txBody>
          <a:bodyPr/>
          <a:lstStyle/>
          <a:p>
            <a:fld id="{D57F1E4F-1CFF-5643-939E-217C01CDF565}" type="slidenum">
              <a:rPr lang="en-US" smtClean="0"/>
              <a:pPr/>
              <a:t>1</a:t>
            </a:fld>
            <a:endParaRPr lang="en-US" dirty="0"/>
          </a:p>
        </p:txBody>
      </p:sp>
      <p:sp>
        <p:nvSpPr>
          <p:cNvPr id="7" name="Alt Başlık 2">
            <a:extLst>
              <a:ext uri="{FF2B5EF4-FFF2-40B4-BE49-F238E27FC236}">
                <a16:creationId xmlns:a16="http://schemas.microsoft.com/office/drawing/2014/main" id="{ABB297CB-A6C7-4031-8C8E-CA95B981B15B}"/>
              </a:ext>
            </a:extLst>
          </p:cNvPr>
          <p:cNvSpPr txBox="1">
            <a:spLocks/>
          </p:cNvSpPr>
          <p:nvPr/>
        </p:nvSpPr>
        <p:spPr>
          <a:xfrm>
            <a:off x="6421677" y="4712102"/>
            <a:ext cx="5499078" cy="2015869"/>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tr-TR" dirty="0">
                <a:solidFill>
                  <a:schemeClr val="tx1"/>
                </a:solidFill>
              </a:rPr>
              <a:t>Hazırlayan ve Sunan: </a:t>
            </a:r>
            <a:r>
              <a:rPr lang="tr-TR" b="1" dirty="0">
                <a:solidFill>
                  <a:schemeClr val="tx1"/>
                </a:solidFill>
              </a:rPr>
              <a:t>Ömer Sarı 2011404058</a:t>
            </a:r>
          </a:p>
          <a:p>
            <a:r>
              <a:rPr lang="tr-TR" dirty="0">
                <a:solidFill>
                  <a:schemeClr val="tx1"/>
                </a:solidFill>
              </a:rPr>
              <a:t>Tarih                            : 26/05/2022</a:t>
            </a:r>
          </a:p>
          <a:p>
            <a:r>
              <a:rPr lang="tr-TR" dirty="0">
                <a:solidFill>
                  <a:schemeClr val="tx1"/>
                </a:solidFill>
              </a:rPr>
              <a:t>Sürüm                         : v1</a:t>
            </a:r>
          </a:p>
          <a:p>
            <a:r>
              <a:rPr lang="tr-TR" dirty="0">
                <a:solidFill>
                  <a:schemeClr val="tx1"/>
                </a:solidFill>
              </a:rPr>
              <a:t>Ders Yürütücüsü        : Doç. Dr. İsmail KIRBAŞ </a:t>
            </a:r>
            <a:endParaRPr lang="en-US" dirty="0">
              <a:solidFill>
                <a:schemeClr val="tx1"/>
              </a:solidFill>
            </a:endParaRPr>
          </a:p>
        </p:txBody>
      </p:sp>
      <p:pic>
        <p:nvPicPr>
          <p:cNvPr id="2056" name="Picture 8" descr="Kurumsal Kimlik | Burdur Mehmet Akif Ersoy Üniversitesi">
            <a:extLst>
              <a:ext uri="{FF2B5EF4-FFF2-40B4-BE49-F238E27FC236}">
                <a16:creationId xmlns:a16="http://schemas.microsoft.com/office/drawing/2014/main" id="{E2792D4B-1016-4ED8-9CF3-B4FFBE7AB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292" t="8691" r="10665" b="11290"/>
          <a:stretch/>
        </p:blipFill>
        <p:spPr bwMode="auto">
          <a:xfrm>
            <a:off x="4951722" y="179000"/>
            <a:ext cx="1992144" cy="6853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9C97840F-45F2-4B61-ACA8-042E075CB659}"/>
              </a:ext>
            </a:extLst>
          </p:cNvPr>
          <p:cNvPicPr>
            <a:picLocks noChangeAspect="1" noChangeArrowheads="1"/>
          </p:cNvPicPr>
          <p:nvPr/>
        </p:nvPicPr>
        <p:blipFill>
          <a:blip r:embed="rId3"/>
          <a:srcRect t="3201" b="3201"/>
          <a:stretch/>
        </p:blipFill>
        <p:spPr bwMode="auto">
          <a:xfrm>
            <a:off x="1866004" y="4326316"/>
            <a:ext cx="3731713" cy="23285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3" name="Alt Başlık 2">
            <a:extLst>
              <a:ext uri="{FF2B5EF4-FFF2-40B4-BE49-F238E27FC236}">
                <a16:creationId xmlns:a16="http://schemas.microsoft.com/office/drawing/2014/main" id="{49E0EA79-140A-465A-BD6F-C58E011B4CAE}"/>
              </a:ext>
            </a:extLst>
          </p:cNvPr>
          <p:cNvSpPr txBox="1">
            <a:spLocks/>
          </p:cNvSpPr>
          <p:nvPr/>
        </p:nvSpPr>
        <p:spPr>
          <a:xfrm>
            <a:off x="3854741" y="965324"/>
            <a:ext cx="4186106" cy="1126283"/>
          </a:xfrm>
          <a:prstGeom prst="rect">
            <a:avLst/>
          </a:prstGeom>
        </p:spPr>
        <p:txBody>
          <a:bodyPr vert="horz" lIns="91440" tIns="45720" rIns="91440" bIns="45720" rtlCol="0" anchor="t">
            <a:normAutofit/>
            <a:scene3d>
              <a:camera prst="orthographicFront"/>
              <a:lightRig rig="harsh" dir="t"/>
            </a:scene3d>
            <a:sp3d extrusionH="57150" prstMaterial="matte">
              <a:bevelT w="63500" h="12700" prst="angle"/>
              <a:contourClr>
                <a:schemeClr val="bg1">
                  <a:lumMod val="65000"/>
                </a:schemeClr>
              </a:contourClr>
            </a:sp3d>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ctr"/>
            <a:r>
              <a:rPr lang="tr-TR" b="1" dirty="0">
                <a:ln/>
                <a:solidFill>
                  <a:schemeClr val="accent3"/>
                </a:solidFill>
              </a:rPr>
              <a:t>Nesneye Dayalı Programlama Dersi</a:t>
            </a:r>
            <a:endParaRPr lang="en-US" b="1" dirty="0">
              <a:ln/>
              <a:solidFill>
                <a:schemeClr val="accent3"/>
              </a:solidFill>
            </a:endParaRPr>
          </a:p>
        </p:txBody>
      </p:sp>
      <p:pic>
        <p:nvPicPr>
          <p:cNvPr id="5" name="Resim 4">
            <a:hlinkClick r:id="rId4"/>
            <a:extLst>
              <a:ext uri="{FF2B5EF4-FFF2-40B4-BE49-F238E27FC236}">
                <a16:creationId xmlns:a16="http://schemas.microsoft.com/office/drawing/2014/main" id="{EED764AF-282C-4771-8AA0-42C0A63C7DC7}"/>
              </a:ext>
            </a:extLst>
          </p:cNvPr>
          <p:cNvPicPr>
            <a:picLocks noChangeAspect="1"/>
          </p:cNvPicPr>
          <p:nvPr/>
        </p:nvPicPr>
        <p:blipFill>
          <a:blip r:embed="rId5"/>
          <a:stretch>
            <a:fillRect/>
          </a:stretch>
        </p:blipFill>
        <p:spPr>
          <a:xfrm>
            <a:off x="810778" y="-55368"/>
            <a:ext cx="1778435" cy="1633526"/>
          </a:xfrm>
          <a:prstGeom prst="rect">
            <a:avLst/>
          </a:prstGeom>
        </p:spPr>
      </p:pic>
      <p:sp>
        <p:nvSpPr>
          <p:cNvPr id="8" name="Dikdörtgen 7">
            <a:extLst>
              <a:ext uri="{FF2B5EF4-FFF2-40B4-BE49-F238E27FC236}">
                <a16:creationId xmlns:a16="http://schemas.microsoft.com/office/drawing/2014/main" id="{1E4F3095-F1B4-404E-8096-C524CBBDD076}"/>
              </a:ext>
            </a:extLst>
          </p:cNvPr>
          <p:cNvSpPr/>
          <p:nvPr/>
        </p:nvSpPr>
        <p:spPr>
          <a:xfrm>
            <a:off x="399582" y="1366436"/>
            <a:ext cx="2772989" cy="276999"/>
          </a:xfrm>
          <a:prstGeom prst="rect">
            <a:avLst/>
          </a:prstGeom>
          <a:noFill/>
        </p:spPr>
        <p:txBody>
          <a:bodyPr wrap="square" lIns="91440" tIns="45720" rIns="91440" bIns="45720">
            <a:spAutoFit/>
          </a:bodyPr>
          <a:lstStyle/>
          <a:p>
            <a:pPr algn="ctr"/>
            <a:r>
              <a:rPr lang="tr-TR" sz="1200" b="0" cap="none" spc="0" dirty="0">
                <a:ln w="0"/>
                <a:effectLst>
                  <a:outerShdw blurRad="38100" dist="19050" dir="2700000" algn="tl" rotWithShape="0">
                    <a:schemeClr val="dk1">
                      <a:alpha val="40000"/>
                    </a:schemeClr>
                  </a:outerShdw>
                </a:effectLst>
                <a:hlinkClick r:id="rId6">
                  <a:extLst>
                    <a:ext uri="{A12FA001-AC4F-418D-AE19-62706E023703}">
                      <ahyp:hlinkClr xmlns:ahyp="http://schemas.microsoft.com/office/drawing/2018/hyperlinkcolor" val="tx"/>
                    </a:ext>
                  </a:extLst>
                </a:hlinkClick>
              </a:rPr>
              <a:t>http://youtube.com/bmdersleri</a:t>
            </a:r>
            <a:endParaRPr lang="tr-TR" sz="1200" b="0" cap="none" spc="0" dirty="0">
              <a:ln w="0"/>
              <a:effectLst>
                <a:outerShdw blurRad="38100" dist="19050" dir="2700000" algn="tl" rotWithShape="0">
                  <a:schemeClr val="dk1">
                    <a:alpha val="40000"/>
                  </a:schemeClr>
                </a:outerShdw>
              </a:effectLst>
            </a:endParaRPr>
          </a:p>
        </p:txBody>
      </p:sp>
      <p:pic>
        <p:nvPicPr>
          <p:cNvPr id="1026" name="Picture 2" descr="Object Oriented Programming: A curated set of resources">
            <a:extLst>
              <a:ext uri="{FF2B5EF4-FFF2-40B4-BE49-F238E27FC236}">
                <a16:creationId xmlns:a16="http://schemas.microsoft.com/office/drawing/2014/main" id="{A2F27DDA-67C0-41CC-BD3F-EBB74DA685A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7570"/>
          <a:stretch/>
        </p:blipFill>
        <p:spPr bwMode="auto">
          <a:xfrm>
            <a:off x="9306374" y="212981"/>
            <a:ext cx="2559953" cy="182240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1375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 Örneği</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1418060" y="1405650"/>
            <a:ext cx="4373140" cy="3856631"/>
          </a:xfrm>
        </p:spPr>
        <p:txBody>
          <a:bodyPr>
            <a:normAutofit fontScale="92500" lnSpcReduction="10000"/>
          </a:bodyPr>
          <a:lstStyle/>
          <a:p>
            <a:pPr algn="l" fontAlgn="base">
              <a:buFont typeface="Wingdings" panose="05000000000000000000" pitchFamily="2" charset="2"/>
              <a:buChar char="Ø"/>
            </a:pPr>
            <a:r>
              <a:rPr lang="tr-TR" b="0" i="0" dirty="0">
                <a:effectLst/>
              </a:rPr>
              <a:t>Daha sonra oluşturmuş olduğumuz bu sınıf içerisinde çalışanların bilgilerini kayıt edebilmek için çeşitli değişkenler tanımlayalım.</a:t>
            </a:r>
          </a:p>
          <a:p>
            <a:pPr algn="l" fontAlgn="base">
              <a:buFont typeface="Wingdings" panose="05000000000000000000" pitchFamily="2" charset="2"/>
              <a:buChar char="Ø"/>
            </a:pPr>
            <a:r>
              <a:rPr lang="tr-TR" b="0" i="0" dirty="0">
                <a:effectLst/>
              </a:rPr>
              <a:t>Tanımlamış olduğumuz bu değişken yapılarını daha güvenli bir yapıda olabilmesi için erişim belirleyicisini “</a:t>
            </a:r>
            <a:r>
              <a:rPr lang="tr-TR" b="1" i="0" dirty="0" err="1">
                <a:effectLst/>
              </a:rPr>
              <a:t>private</a:t>
            </a:r>
            <a:r>
              <a:rPr lang="tr-TR" b="0" i="0" dirty="0">
                <a:effectLst/>
              </a:rPr>
              <a:t>” olarak tanımlayalım.</a:t>
            </a:r>
          </a:p>
          <a:p>
            <a:pPr fontAlgn="base">
              <a:buFont typeface="Wingdings" panose="05000000000000000000" pitchFamily="2" charset="2"/>
              <a:buChar char="Ø"/>
            </a:pPr>
            <a:r>
              <a:rPr lang="tr-TR" b="0" i="0" dirty="0">
                <a:effectLst/>
              </a:rPr>
              <a:t>Bu aşamalardan sonra sınıf yapımızdan nesne türetildiği zaman bu değişkenlere değerlerin rahatlıkla atanabilmesini sağlamak için </a:t>
            </a:r>
            <a:r>
              <a:rPr lang="tr-TR" b="1" i="0" dirty="0" err="1">
                <a:effectLst/>
              </a:rPr>
              <a:t>getter</a:t>
            </a:r>
            <a:r>
              <a:rPr lang="tr-TR" b="0" i="0" dirty="0">
                <a:effectLst/>
              </a:rPr>
              <a:t> ve </a:t>
            </a:r>
            <a:r>
              <a:rPr lang="tr-TR" b="1" i="0" dirty="0" err="1">
                <a:effectLst/>
              </a:rPr>
              <a:t>setter</a:t>
            </a:r>
            <a:r>
              <a:rPr lang="tr-TR" b="0" i="0" dirty="0">
                <a:effectLst/>
              </a:rPr>
              <a:t> metot yapılarını oluşturalım.</a:t>
            </a:r>
          </a:p>
          <a:p>
            <a:pPr algn="l" fontAlgn="base">
              <a:buFont typeface="+mj-lt"/>
              <a:buAutoNum type="arabicPeriod"/>
            </a:pPr>
            <a:endParaRPr lang="tr-TR" b="0" i="0" dirty="0">
              <a:effectLst/>
              <a:latin typeface="-apple-system"/>
            </a:endParaRPr>
          </a:p>
        </p:txBody>
      </p:sp>
      <p:pic>
        <p:nvPicPr>
          <p:cNvPr id="12" name="Resim 11">
            <a:extLst>
              <a:ext uri="{FF2B5EF4-FFF2-40B4-BE49-F238E27FC236}">
                <a16:creationId xmlns:a16="http://schemas.microsoft.com/office/drawing/2014/main" id="{D4A668A8-4CCE-4FA1-B5DE-08F5CC4508F6}"/>
              </a:ext>
            </a:extLst>
          </p:cNvPr>
          <p:cNvPicPr>
            <a:picLocks noChangeAspect="1"/>
          </p:cNvPicPr>
          <p:nvPr/>
        </p:nvPicPr>
        <p:blipFill>
          <a:blip r:embed="rId2"/>
          <a:srcRect/>
          <a:stretch/>
        </p:blipFill>
        <p:spPr>
          <a:xfrm>
            <a:off x="6096000" y="1264555"/>
            <a:ext cx="5813172" cy="4700926"/>
          </a:xfrm>
          <a:prstGeom prst="rect">
            <a:avLst/>
          </a:prstGeom>
        </p:spPr>
      </p:pic>
    </p:spTree>
    <p:extLst>
      <p:ext uri="{BB962C8B-B14F-4D97-AF65-F5344CB8AC3E}">
        <p14:creationId xmlns:p14="http://schemas.microsoft.com/office/powerpoint/2010/main" val="4014743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 Örneği</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1418059" y="1405651"/>
            <a:ext cx="9079612" cy="853456"/>
          </a:xfrm>
        </p:spPr>
        <p:txBody>
          <a:bodyPr>
            <a:normAutofit/>
          </a:bodyPr>
          <a:lstStyle/>
          <a:p>
            <a:pPr algn="just"/>
            <a:r>
              <a:rPr lang="tr-TR" dirty="0">
                <a:solidFill>
                  <a:schemeClr val="tx1"/>
                </a:solidFill>
              </a:rPr>
              <a:t>Daha sonra e</a:t>
            </a:r>
            <a:r>
              <a:rPr lang="tr-TR" b="0" i="0" dirty="0">
                <a:solidFill>
                  <a:schemeClr val="tx1"/>
                </a:solidFill>
                <a:effectLst/>
              </a:rPr>
              <a:t>lde ettiğimiz verileri </a:t>
            </a:r>
            <a:r>
              <a:rPr lang="tr-TR" dirty="0">
                <a:solidFill>
                  <a:schemeClr val="tx1"/>
                </a:solidFill>
              </a:rPr>
              <a:t>e</a:t>
            </a:r>
            <a:r>
              <a:rPr lang="tr-TR" b="0" i="0" dirty="0">
                <a:solidFill>
                  <a:schemeClr val="tx1"/>
                </a:solidFill>
                <a:effectLst/>
              </a:rPr>
              <a:t>krana yazdırmak için metot oluşturalım</a:t>
            </a:r>
            <a:endParaRPr lang="tr-TR" dirty="0">
              <a:solidFill>
                <a:schemeClr val="tx1"/>
              </a:solidFill>
            </a:endParaRPr>
          </a:p>
        </p:txBody>
      </p:sp>
      <p:pic>
        <p:nvPicPr>
          <p:cNvPr id="10" name="Resim 9">
            <a:extLst>
              <a:ext uri="{FF2B5EF4-FFF2-40B4-BE49-F238E27FC236}">
                <a16:creationId xmlns:a16="http://schemas.microsoft.com/office/drawing/2014/main" id="{A00B2CA5-1FD5-4FBA-B1D3-12BBF8F96EBC}"/>
              </a:ext>
            </a:extLst>
          </p:cNvPr>
          <p:cNvPicPr>
            <a:picLocks noChangeAspect="1"/>
          </p:cNvPicPr>
          <p:nvPr/>
        </p:nvPicPr>
        <p:blipFill>
          <a:blip r:embed="rId2"/>
          <a:srcRect/>
          <a:stretch/>
        </p:blipFill>
        <p:spPr>
          <a:xfrm>
            <a:off x="926095" y="2191630"/>
            <a:ext cx="10507001" cy="4343640"/>
          </a:xfrm>
          <a:prstGeom prst="rect">
            <a:avLst/>
          </a:prstGeom>
        </p:spPr>
      </p:pic>
    </p:spTree>
    <p:extLst>
      <p:ext uri="{BB962C8B-B14F-4D97-AF65-F5344CB8AC3E}">
        <p14:creationId xmlns:p14="http://schemas.microsoft.com/office/powerpoint/2010/main" val="530251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 Örneği</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1644563" y="1472436"/>
            <a:ext cx="9328237" cy="1683142"/>
          </a:xfrm>
        </p:spPr>
        <p:txBody>
          <a:bodyPr>
            <a:normAutofit fontScale="92500" lnSpcReduction="20000"/>
          </a:bodyPr>
          <a:lstStyle/>
          <a:p>
            <a:pPr algn="l" fontAlgn="base">
              <a:buFont typeface="Wingdings" panose="05000000000000000000" pitchFamily="2" charset="2"/>
              <a:buChar char="Ø"/>
            </a:pPr>
            <a:r>
              <a:rPr lang="tr-TR" b="0" i="0" dirty="0">
                <a:effectLst/>
              </a:rPr>
              <a:t>Daha sonra tüm bu işlemlerin çıktısını kontrol etmek için “</a:t>
            </a:r>
            <a:r>
              <a:rPr lang="tr-TR" b="1" i="0" dirty="0">
                <a:effectLst/>
              </a:rPr>
              <a:t>Main</a:t>
            </a:r>
            <a:r>
              <a:rPr lang="tr-TR" b="0" i="0" dirty="0">
                <a:effectLst/>
              </a:rPr>
              <a:t>” sınıf yapımıza girerek “</a:t>
            </a:r>
            <a:r>
              <a:rPr lang="tr-TR" b="1" i="0" dirty="0" err="1">
                <a:effectLst/>
              </a:rPr>
              <a:t>EmployeManager</a:t>
            </a:r>
            <a:r>
              <a:rPr lang="tr-TR" b="0" i="0" dirty="0">
                <a:effectLst/>
              </a:rPr>
              <a:t>” sınıfından bir nesne oluşturuyoruz.</a:t>
            </a:r>
          </a:p>
          <a:p>
            <a:pPr algn="l" fontAlgn="base">
              <a:buFont typeface="Wingdings" panose="05000000000000000000" pitchFamily="2" charset="2"/>
              <a:buChar char="Ø"/>
            </a:pPr>
            <a:r>
              <a:rPr lang="tr-TR" b="0" i="0" dirty="0">
                <a:effectLst/>
              </a:rPr>
              <a:t>Bu nesneyi oluşturduktan sonra bilgilerin ekrana yazdırılmasını sağlamak için </a:t>
            </a:r>
            <a:r>
              <a:rPr lang="tr-TR" b="1" i="0" dirty="0" err="1">
                <a:effectLst/>
              </a:rPr>
              <a:t>yazdir</a:t>
            </a:r>
            <a:r>
              <a:rPr lang="tr-TR" b="1" i="0" dirty="0">
                <a:effectLst/>
              </a:rPr>
              <a:t>()</a:t>
            </a:r>
            <a:r>
              <a:rPr lang="tr-TR" b="0" i="0" dirty="0">
                <a:effectLst/>
              </a:rPr>
              <a:t> metodunu çağırarak programımızı çalıştırıyoruz.</a:t>
            </a:r>
          </a:p>
          <a:p>
            <a:pPr algn="l" fontAlgn="base">
              <a:buFont typeface="Wingdings" panose="05000000000000000000" pitchFamily="2" charset="2"/>
              <a:buChar char="Ø"/>
            </a:pPr>
            <a:r>
              <a:rPr lang="tr-TR" b="0" i="0" dirty="0">
                <a:effectLst/>
              </a:rPr>
              <a:t>Çalıştırmış olduğumuz “</a:t>
            </a:r>
            <a:r>
              <a:rPr lang="tr-TR" b="1" i="0" dirty="0">
                <a:effectLst/>
              </a:rPr>
              <a:t>Main</a:t>
            </a:r>
            <a:r>
              <a:rPr lang="tr-TR" b="0" i="0" dirty="0">
                <a:effectLst/>
              </a:rPr>
              <a:t>” sınıf içerisinde yer alan kod blokları ise aşağıda görebileceğiniz gibidir.</a:t>
            </a:r>
          </a:p>
        </p:txBody>
      </p:sp>
      <p:pic>
        <p:nvPicPr>
          <p:cNvPr id="11" name="Resim 10">
            <a:extLst>
              <a:ext uri="{FF2B5EF4-FFF2-40B4-BE49-F238E27FC236}">
                <a16:creationId xmlns:a16="http://schemas.microsoft.com/office/drawing/2014/main" id="{93D80914-61B2-4592-9A7B-E7DB0FAE7B88}"/>
              </a:ext>
            </a:extLst>
          </p:cNvPr>
          <p:cNvPicPr>
            <a:picLocks noChangeAspect="1"/>
          </p:cNvPicPr>
          <p:nvPr/>
        </p:nvPicPr>
        <p:blipFill>
          <a:blip r:embed="rId2"/>
          <a:srcRect/>
          <a:stretch/>
        </p:blipFill>
        <p:spPr>
          <a:xfrm>
            <a:off x="1644563" y="3151834"/>
            <a:ext cx="9099964" cy="3706166"/>
          </a:xfrm>
          <a:prstGeom prst="rect">
            <a:avLst/>
          </a:prstGeom>
        </p:spPr>
      </p:pic>
    </p:spTree>
    <p:extLst>
      <p:ext uri="{BB962C8B-B14F-4D97-AF65-F5344CB8AC3E}">
        <p14:creationId xmlns:p14="http://schemas.microsoft.com/office/powerpoint/2010/main" val="31500357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 Örneği</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1223222" y="1160724"/>
            <a:ext cx="3447390" cy="1488551"/>
          </a:xfrm>
        </p:spPr>
        <p:txBody>
          <a:bodyPr>
            <a:normAutofit/>
          </a:bodyPr>
          <a:lstStyle/>
          <a:p>
            <a:pPr algn="just"/>
            <a:r>
              <a:rPr lang="tr-TR" dirty="0"/>
              <a:t>Kod Çıktısı</a:t>
            </a:r>
            <a:endParaRPr lang="en-US" dirty="0"/>
          </a:p>
        </p:txBody>
      </p:sp>
      <p:pic>
        <p:nvPicPr>
          <p:cNvPr id="9" name="Resim 8">
            <a:extLst>
              <a:ext uri="{FF2B5EF4-FFF2-40B4-BE49-F238E27FC236}">
                <a16:creationId xmlns:a16="http://schemas.microsoft.com/office/drawing/2014/main" id="{F231BD35-0AD7-4BA9-B837-C7755F115CDE}"/>
              </a:ext>
            </a:extLst>
          </p:cNvPr>
          <p:cNvPicPr>
            <a:picLocks noChangeAspect="1"/>
          </p:cNvPicPr>
          <p:nvPr/>
        </p:nvPicPr>
        <p:blipFill>
          <a:blip r:embed="rId2"/>
          <a:srcRect/>
          <a:stretch/>
        </p:blipFill>
        <p:spPr>
          <a:xfrm>
            <a:off x="531812" y="1541683"/>
            <a:ext cx="6300716" cy="2070920"/>
          </a:xfrm>
          <a:prstGeom prst="rect">
            <a:avLst/>
          </a:prstGeom>
        </p:spPr>
      </p:pic>
      <p:pic>
        <p:nvPicPr>
          <p:cNvPr id="11" name="Resim 10">
            <a:extLst>
              <a:ext uri="{FF2B5EF4-FFF2-40B4-BE49-F238E27FC236}">
                <a16:creationId xmlns:a16="http://schemas.microsoft.com/office/drawing/2014/main" id="{6C05CD37-88F3-406F-8A16-03CF960B576F}"/>
              </a:ext>
            </a:extLst>
          </p:cNvPr>
          <p:cNvPicPr>
            <a:picLocks noChangeAspect="1"/>
          </p:cNvPicPr>
          <p:nvPr/>
        </p:nvPicPr>
        <p:blipFill>
          <a:blip r:embed="rId3"/>
          <a:srcRect/>
          <a:stretch/>
        </p:blipFill>
        <p:spPr>
          <a:xfrm>
            <a:off x="4670612" y="4751900"/>
            <a:ext cx="6391488" cy="2106100"/>
          </a:xfrm>
          <a:prstGeom prst="rect">
            <a:avLst/>
          </a:prstGeom>
        </p:spPr>
      </p:pic>
      <p:sp>
        <p:nvSpPr>
          <p:cNvPr id="7" name="İçerik Yer Tutucusu 2">
            <a:extLst>
              <a:ext uri="{FF2B5EF4-FFF2-40B4-BE49-F238E27FC236}">
                <a16:creationId xmlns:a16="http://schemas.microsoft.com/office/drawing/2014/main" id="{73043898-993C-4E84-96CA-63AD6AA54F1F}"/>
              </a:ext>
            </a:extLst>
          </p:cNvPr>
          <p:cNvSpPr txBox="1">
            <a:spLocks/>
          </p:cNvSpPr>
          <p:nvPr/>
        </p:nvSpPr>
        <p:spPr>
          <a:xfrm>
            <a:off x="531812" y="3862434"/>
            <a:ext cx="7261412" cy="148855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gn="just"/>
            <a:r>
              <a:rPr lang="tr-TR" b="0" i="0" dirty="0">
                <a:effectLst/>
              </a:rPr>
              <a:t>Eğer, oluşturmuş olduğumuz değişkenlere “</a:t>
            </a:r>
            <a:r>
              <a:rPr lang="tr-TR" b="1" i="0" dirty="0">
                <a:effectLst/>
              </a:rPr>
              <a:t>Main</a:t>
            </a:r>
            <a:r>
              <a:rPr lang="tr-TR" b="0" i="0" dirty="0">
                <a:effectLst/>
              </a:rPr>
              <a:t>” sınıfı içerisinde değer atamaları yapmaz ve direkt olarak </a:t>
            </a:r>
            <a:r>
              <a:rPr lang="tr-TR" b="1" i="0" dirty="0" err="1">
                <a:effectLst/>
              </a:rPr>
              <a:t>yazdir</a:t>
            </a:r>
            <a:r>
              <a:rPr lang="tr-TR" b="1" i="0" dirty="0">
                <a:effectLst/>
              </a:rPr>
              <a:t>()</a:t>
            </a:r>
            <a:r>
              <a:rPr lang="tr-TR" b="0" i="0" dirty="0">
                <a:effectLst/>
              </a:rPr>
              <a:t> metodunu çalıştırırsak aşağıdaki kod çıktısını almış oluruz.</a:t>
            </a:r>
            <a:endParaRPr lang="en-US" dirty="0"/>
          </a:p>
        </p:txBody>
      </p:sp>
    </p:spTree>
    <p:extLst>
      <p:ext uri="{BB962C8B-B14F-4D97-AF65-F5344CB8AC3E}">
        <p14:creationId xmlns:p14="http://schemas.microsoft.com/office/powerpoint/2010/main" val="5276347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 Örneği</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14</a:t>
            </a:fld>
            <a:endParaRPr lang="en-US" dirty="0"/>
          </a:p>
        </p:txBody>
      </p:sp>
      <p:sp>
        <p:nvSpPr>
          <p:cNvPr id="7" name="İçerik Yer Tutucusu 2">
            <a:extLst>
              <a:ext uri="{FF2B5EF4-FFF2-40B4-BE49-F238E27FC236}">
                <a16:creationId xmlns:a16="http://schemas.microsoft.com/office/drawing/2014/main" id="{73043898-993C-4E84-96CA-63AD6AA54F1F}"/>
              </a:ext>
            </a:extLst>
          </p:cNvPr>
          <p:cNvSpPr txBox="1">
            <a:spLocks/>
          </p:cNvSpPr>
          <p:nvPr/>
        </p:nvSpPr>
        <p:spPr>
          <a:xfrm>
            <a:off x="1535859" y="1540575"/>
            <a:ext cx="9096282" cy="37217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gn="just"/>
            <a:r>
              <a:rPr lang="tr-TR" b="0" i="0" dirty="0">
                <a:effectLst/>
              </a:rPr>
              <a:t>Böyle bir sorun ile karşılaşmamak ve projemizin sahip olduğu yapıyı sağlamlaştırmak ve sonraki aşamaları daha stabil bir şekilde yürütmek için “</a:t>
            </a:r>
            <a:r>
              <a:rPr lang="tr-TR" b="1" i="0" dirty="0" err="1">
                <a:effectLst/>
              </a:rPr>
              <a:t>Constructor</a:t>
            </a:r>
            <a:r>
              <a:rPr lang="tr-TR" b="0" i="0" dirty="0">
                <a:effectLst/>
              </a:rPr>
              <a:t>” metot yapısını kullanmamız gerekmektedir. İsterseniz bir önceki örneğin birde </a:t>
            </a:r>
            <a:r>
              <a:rPr lang="tr-TR" b="0" i="0" dirty="0" err="1">
                <a:effectLst/>
              </a:rPr>
              <a:t>constructor</a:t>
            </a:r>
            <a:r>
              <a:rPr lang="tr-TR" b="0" i="0" dirty="0">
                <a:effectLst/>
              </a:rPr>
              <a:t> (</a:t>
            </a:r>
            <a:r>
              <a:rPr lang="tr-TR" b="1" i="0" dirty="0">
                <a:effectLst/>
              </a:rPr>
              <a:t>yapıcı / kurucu</a:t>
            </a:r>
            <a:r>
              <a:rPr lang="tr-TR" b="0" i="0" dirty="0">
                <a:effectLst/>
              </a:rPr>
              <a:t>) metot kullanılmış halini oluşturarak ekran çıktısına ve çalışma prensibine göz atalım.</a:t>
            </a:r>
          </a:p>
          <a:p>
            <a:pPr fontAlgn="base"/>
            <a:r>
              <a:rPr lang="tr-TR" b="0" i="0" dirty="0">
                <a:effectLst/>
              </a:rPr>
              <a:t>Yukarıdaki takip ettiğimiz aşamaları hatırlayalım ve “</a:t>
            </a:r>
            <a:r>
              <a:rPr lang="tr-TR" b="1" i="0" dirty="0" err="1">
                <a:effectLst/>
              </a:rPr>
              <a:t>EmployeManager</a:t>
            </a:r>
            <a:r>
              <a:rPr lang="tr-TR" b="0" i="0" dirty="0">
                <a:effectLst/>
              </a:rPr>
              <a:t>” sınıf yapımızı açalım.</a:t>
            </a:r>
          </a:p>
          <a:p>
            <a:pPr fontAlgn="base"/>
            <a:r>
              <a:rPr lang="tr-TR" b="0" i="0" dirty="0">
                <a:effectLst/>
              </a:rPr>
              <a:t>Daha sonra oluşturmuş olduğumuz </a:t>
            </a:r>
            <a:r>
              <a:rPr lang="tr-TR" b="1" i="0" dirty="0" err="1">
                <a:effectLst/>
              </a:rPr>
              <a:t>getter</a:t>
            </a:r>
            <a:r>
              <a:rPr lang="tr-TR" b="0" i="0" dirty="0">
                <a:effectLst/>
              </a:rPr>
              <a:t> ve </a:t>
            </a:r>
            <a:r>
              <a:rPr lang="tr-TR" b="1" i="0" dirty="0" err="1">
                <a:effectLst/>
              </a:rPr>
              <a:t>setter</a:t>
            </a:r>
            <a:r>
              <a:rPr lang="tr-TR" b="0" i="0" dirty="0">
                <a:effectLst/>
              </a:rPr>
              <a:t> metot yapılarını ilgili sınıf yapımızın üzerinden kaldıralım.</a:t>
            </a:r>
          </a:p>
          <a:p>
            <a:pPr fontAlgn="base"/>
            <a:r>
              <a:rPr lang="tr-TR" b="0" i="0" dirty="0">
                <a:effectLst/>
              </a:rPr>
              <a:t>Kaldırma işlemini yaptıktan sonra değişkenlerimizin içerisine nesne yapımızın oluştuğu esnada verilerin girişini sağlamak için parametreli bir </a:t>
            </a:r>
            <a:r>
              <a:rPr lang="tr-TR" b="1" i="0" dirty="0" err="1">
                <a:effectLst/>
              </a:rPr>
              <a:t>constructor</a:t>
            </a:r>
            <a:r>
              <a:rPr lang="tr-TR" b="1" i="0" dirty="0">
                <a:effectLst/>
              </a:rPr>
              <a:t> metot</a:t>
            </a:r>
            <a:r>
              <a:rPr lang="tr-TR" b="0" i="0" dirty="0">
                <a:effectLst/>
              </a:rPr>
              <a:t> oluşturalım.</a:t>
            </a:r>
          </a:p>
          <a:p>
            <a:pPr algn="just"/>
            <a:endParaRPr lang="en-US" dirty="0"/>
          </a:p>
        </p:txBody>
      </p:sp>
    </p:spTree>
    <p:extLst>
      <p:ext uri="{BB962C8B-B14F-4D97-AF65-F5344CB8AC3E}">
        <p14:creationId xmlns:p14="http://schemas.microsoft.com/office/powerpoint/2010/main" val="30647376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 Örneği</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1223221" y="1160724"/>
            <a:ext cx="8521413" cy="1488551"/>
          </a:xfrm>
        </p:spPr>
        <p:txBody>
          <a:bodyPr>
            <a:normAutofit/>
          </a:bodyPr>
          <a:lstStyle/>
          <a:p>
            <a:pPr algn="just"/>
            <a:r>
              <a:rPr lang="tr-TR" b="0" i="0" dirty="0">
                <a:effectLst/>
              </a:rPr>
              <a:t>Tüm bu işlemlerden sonra “</a:t>
            </a:r>
            <a:r>
              <a:rPr lang="tr-TR" b="1" i="0" dirty="0" err="1">
                <a:effectLst/>
              </a:rPr>
              <a:t>EmployeManager</a:t>
            </a:r>
            <a:r>
              <a:rPr lang="tr-TR" b="0" i="0" dirty="0">
                <a:effectLst/>
              </a:rPr>
              <a:t>” sınıf yapısı aşağıdaki halini almış oldu.</a:t>
            </a:r>
            <a:endParaRPr lang="en-US" dirty="0"/>
          </a:p>
        </p:txBody>
      </p:sp>
      <p:pic>
        <p:nvPicPr>
          <p:cNvPr id="5" name="Resim 4">
            <a:extLst>
              <a:ext uri="{FF2B5EF4-FFF2-40B4-BE49-F238E27FC236}">
                <a16:creationId xmlns:a16="http://schemas.microsoft.com/office/drawing/2014/main" id="{25F14353-A273-412F-BC18-5AD4413AB7F0}"/>
              </a:ext>
            </a:extLst>
          </p:cNvPr>
          <p:cNvPicPr>
            <a:picLocks noChangeAspect="1"/>
          </p:cNvPicPr>
          <p:nvPr/>
        </p:nvPicPr>
        <p:blipFill>
          <a:blip r:embed="rId2"/>
          <a:stretch>
            <a:fillRect/>
          </a:stretch>
        </p:blipFill>
        <p:spPr>
          <a:xfrm>
            <a:off x="341945" y="1912817"/>
            <a:ext cx="11705334" cy="4694327"/>
          </a:xfrm>
          <a:prstGeom prst="rect">
            <a:avLst/>
          </a:prstGeom>
        </p:spPr>
      </p:pic>
    </p:spTree>
    <p:extLst>
      <p:ext uri="{BB962C8B-B14F-4D97-AF65-F5344CB8AC3E}">
        <p14:creationId xmlns:p14="http://schemas.microsoft.com/office/powerpoint/2010/main" val="2222308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 Örneği</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
        <p:nvSpPr>
          <p:cNvPr id="7" name="İçerik Yer Tutucusu 2">
            <a:extLst>
              <a:ext uri="{FF2B5EF4-FFF2-40B4-BE49-F238E27FC236}">
                <a16:creationId xmlns:a16="http://schemas.microsoft.com/office/drawing/2014/main" id="{73043898-993C-4E84-96CA-63AD6AA54F1F}"/>
              </a:ext>
            </a:extLst>
          </p:cNvPr>
          <p:cNvSpPr txBox="1">
            <a:spLocks/>
          </p:cNvSpPr>
          <p:nvPr/>
        </p:nvSpPr>
        <p:spPr>
          <a:xfrm>
            <a:off x="2109601" y="1424034"/>
            <a:ext cx="7261412" cy="1488551"/>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fontAlgn="base"/>
            <a:r>
              <a:rPr lang="tr-TR" b="0" i="0" dirty="0">
                <a:effectLst/>
              </a:rPr>
              <a:t>Bu işlemlerden sonra “</a:t>
            </a:r>
            <a:r>
              <a:rPr lang="tr-TR" b="1" i="0" dirty="0">
                <a:effectLst/>
              </a:rPr>
              <a:t>Main</a:t>
            </a:r>
            <a:r>
              <a:rPr lang="tr-TR" b="0" i="0" dirty="0">
                <a:effectLst/>
              </a:rPr>
              <a:t>” sınıf yapımızda tanımlamış olduğumuz komut satırlarını kaldırıyoruz.</a:t>
            </a:r>
          </a:p>
          <a:p>
            <a:pPr fontAlgn="base"/>
            <a:r>
              <a:rPr lang="tr-TR" b="0" i="0" dirty="0">
                <a:effectLst/>
              </a:rPr>
              <a:t>Kaldırma işleminden sonra “</a:t>
            </a:r>
            <a:r>
              <a:rPr lang="tr-TR" b="1" i="0" dirty="0">
                <a:effectLst/>
              </a:rPr>
              <a:t>Main</a:t>
            </a:r>
            <a:r>
              <a:rPr lang="tr-TR" b="0" i="0" dirty="0">
                <a:effectLst/>
              </a:rPr>
              <a:t>” sınıf yapımıza aşağıdaki tanımlamayı gerçekleştiriyoruz ve </a:t>
            </a:r>
            <a:r>
              <a:rPr lang="tr-TR" b="1" i="0" dirty="0" err="1">
                <a:effectLst/>
              </a:rPr>
              <a:t>yazdir</a:t>
            </a:r>
            <a:r>
              <a:rPr lang="tr-TR" b="1" i="0" dirty="0">
                <a:effectLst/>
              </a:rPr>
              <a:t>()</a:t>
            </a:r>
            <a:r>
              <a:rPr lang="tr-TR" b="0" i="0" dirty="0">
                <a:effectLst/>
              </a:rPr>
              <a:t> metodu ile konsol ekranımıza çıktı veriyoruz.</a:t>
            </a:r>
          </a:p>
        </p:txBody>
      </p:sp>
      <p:pic>
        <p:nvPicPr>
          <p:cNvPr id="10" name="Resim 9">
            <a:extLst>
              <a:ext uri="{FF2B5EF4-FFF2-40B4-BE49-F238E27FC236}">
                <a16:creationId xmlns:a16="http://schemas.microsoft.com/office/drawing/2014/main" id="{43A8615E-DC43-460E-B466-BA70BB8FB5C2}"/>
              </a:ext>
            </a:extLst>
          </p:cNvPr>
          <p:cNvPicPr>
            <a:picLocks noChangeAspect="1"/>
          </p:cNvPicPr>
          <p:nvPr/>
        </p:nvPicPr>
        <p:blipFill>
          <a:blip r:embed="rId2"/>
          <a:stretch>
            <a:fillRect/>
          </a:stretch>
        </p:blipFill>
        <p:spPr>
          <a:xfrm>
            <a:off x="318247" y="3241208"/>
            <a:ext cx="11555506" cy="1899583"/>
          </a:xfrm>
          <a:prstGeom prst="rect">
            <a:avLst/>
          </a:prstGeom>
        </p:spPr>
      </p:pic>
    </p:spTree>
    <p:extLst>
      <p:ext uri="{BB962C8B-B14F-4D97-AF65-F5344CB8AC3E}">
        <p14:creationId xmlns:p14="http://schemas.microsoft.com/office/powerpoint/2010/main" val="597500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 Örneği</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
        <p:nvSpPr>
          <p:cNvPr id="7" name="İçerik Yer Tutucusu 2">
            <a:extLst>
              <a:ext uri="{FF2B5EF4-FFF2-40B4-BE49-F238E27FC236}">
                <a16:creationId xmlns:a16="http://schemas.microsoft.com/office/drawing/2014/main" id="{73043898-993C-4E84-96CA-63AD6AA54F1F}"/>
              </a:ext>
            </a:extLst>
          </p:cNvPr>
          <p:cNvSpPr txBox="1">
            <a:spLocks/>
          </p:cNvSpPr>
          <p:nvPr/>
        </p:nvSpPr>
        <p:spPr>
          <a:xfrm>
            <a:off x="2109601" y="1424034"/>
            <a:ext cx="7261412" cy="148855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fontAlgn="base"/>
            <a:r>
              <a:rPr lang="tr-TR" b="0" i="0" dirty="0">
                <a:effectLst/>
              </a:rPr>
              <a:t>Kod Çıktısı</a:t>
            </a:r>
          </a:p>
        </p:txBody>
      </p:sp>
      <p:pic>
        <p:nvPicPr>
          <p:cNvPr id="5" name="Resim 4">
            <a:extLst>
              <a:ext uri="{FF2B5EF4-FFF2-40B4-BE49-F238E27FC236}">
                <a16:creationId xmlns:a16="http://schemas.microsoft.com/office/drawing/2014/main" id="{7A278B40-D180-4766-908B-5FAE8FD4590B}"/>
              </a:ext>
            </a:extLst>
          </p:cNvPr>
          <p:cNvPicPr>
            <a:picLocks noChangeAspect="1"/>
          </p:cNvPicPr>
          <p:nvPr/>
        </p:nvPicPr>
        <p:blipFill>
          <a:blip r:embed="rId2"/>
          <a:stretch>
            <a:fillRect/>
          </a:stretch>
        </p:blipFill>
        <p:spPr>
          <a:xfrm>
            <a:off x="2109601" y="2006497"/>
            <a:ext cx="7020737" cy="2845005"/>
          </a:xfrm>
          <a:prstGeom prst="rect">
            <a:avLst/>
          </a:prstGeom>
        </p:spPr>
      </p:pic>
    </p:spTree>
    <p:extLst>
      <p:ext uri="{BB962C8B-B14F-4D97-AF65-F5344CB8AC3E}">
        <p14:creationId xmlns:p14="http://schemas.microsoft.com/office/powerpoint/2010/main" val="35319252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Sonuç</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18</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2592925" y="2066396"/>
            <a:ext cx="6672163" cy="5364265"/>
          </a:xfrm>
        </p:spPr>
        <p:txBody>
          <a:bodyPr>
            <a:normAutofit/>
          </a:bodyPr>
          <a:lstStyle/>
          <a:p>
            <a:pPr marL="0" indent="0" algn="just">
              <a:buNone/>
            </a:pPr>
            <a:r>
              <a:rPr lang="tr-TR" b="0" i="0" dirty="0">
                <a:effectLst/>
              </a:rPr>
              <a:t>Gördüğünüz gibi projelerimiz içerisinde </a:t>
            </a:r>
            <a:r>
              <a:rPr lang="tr-TR" b="0" i="0" dirty="0" err="1">
                <a:effectLst/>
              </a:rPr>
              <a:t>constructor</a:t>
            </a:r>
            <a:r>
              <a:rPr lang="tr-TR" b="0" i="0" dirty="0">
                <a:effectLst/>
              </a:rPr>
              <a:t> yapılar kullanmak bizlere hem hız, hem esneklik hem de daha güvenli bir yapı sunuyor. Bu yüzden projelerimiz içerisinde </a:t>
            </a:r>
            <a:r>
              <a:rPr lang="tr-TR" b="1" i="0" dirty="0" err="1">
                <a:effectLst/>
              </a:rPr>
              <a:t>constructor</a:t>
            </a:r>
            <a:r>
              <a:rPr lang="tr-TR" b="0" i="0" dirty="0">
                <a:effectLst/>
              </a:rPr>
              <a:t> (kurucu / yapıcı) metot kullanımlarına önem vermeliyiz.</a:t>
            </a:r>
            <a:endParaRPr lang="en-US" dirty="0"/>
          </a:p>
        </p:txBody>
      </p:sp>
    </p:spTree>
    <p:extLst>
      <p:ext uri="{BB962C8B-B14F-4D97-AF65-F5344CB8AC3E}">
        <p14:creationId xmlns:p14="http://schemas.microsoft.com/office/powerpoint/2010/main" val="26975881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lstStyle/>
          <a:p>
            <a:r>
              <a:rPr lang="tr-TR" dirty="0"/>
              <a:t>Kaynaklar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p:txBody>
          <a:bodyPr>
            <a:normAutofit/>
          </a:bodyPr>
          <a:lstStyle/>
          <a:p>
            <a:r>
              <a:rPr lang="tr-TR" dirty="0"/>
              <a:t>Yapılandırıcı</a:t>
            </a:r>
            <a:br>
              <a:rPr lang="tr-TR" dirty="0"/>
            </a:br>
            <a:r>
              <a:rPr lang="tr-TR" dirty="0"/>
              <a:t>(</a:t>
            </a:r>
            <a:r>
              <a:rPr lang="en-US" dirty="0"/>
              <a:t>http://kod5.org/javada-yapilandiricilar/</a:t>
            </a:r>
            <a:r>
              <a:rPr lang="tr-TR" dirty="0"/>
              <a:t>)</a:t>
            </a:r>
          </a:p>
          <a:p>
            <a:r>
              <a:rPr lang="tr-TR" dirty="0"/>
              <a:t>Yapılandırıcı</a:t>
            </a:r>
            <a:br>
              <a:rPr lang="tr-TR" dirty="0"/>
            </a:br>
            <a:r>
              <a:rPr lang="tr-TR" dirty="0"/>
              <a:t>(</a:t>
            </a:r>
            <a:r>
              <a:rPr lang="en-US" dirty="0"/>
              <a:t>https://elifyonel.wordpress.com/2019/03/03/java-egitimi-18-constructorsyapilandiricilar/</a:t>
            </a:r>
            <a:r>
              <a:rPr lang="tr-TR" dirty="0"/>
              <a:t>)</a:t>
            </a:r>
          </a:p>
          <a:p>
            <a:r>
              <a:rPr lang="tr-TR" dirty="0"/>
              <a:t>Yapılandırıcı</a:t>
            </a:r>
            <a:br>
              <a:rPr lang="tr-TR" dirty="0"/>
            </a:br>
            <a:r>
              <a:rPr lang="tr-TR" dirty="0"/>
              <a:t>(</a:t>
            </a:r>
            <a:r>
              <a:rPr lang="en-US" dirty="0"/>
              <a:t>https://www.alpaytirasoglu.com/portfolio-item/constructoryapici/</a:t>
            </a:r>
            <a:r>
              <a:rPr lang="tr-TR" dirty="0"/>
              <a:t>)</a:t>
            </a:r>
          </a:p>
          <a:p>
            <a:endParaRPr lang="en-US" dirty="0"/>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19</a:t>
            </a:fld>
            <a:endParaRPr lang="en-US" dirty="0"/>
          </a:p>
        </p:txBody>
      </p:sp>
      <p:pic>
        <p:nvPicPr>
          <p:cNvPr id="5" name="Picture 8" descr="Kurumsal Kimlik | Burdur Mehmet Akif Ersoy Üniversitesi">
            <a:extLst>
              <a:ext uri="{FF2B5EF4-FFF2-40B4-BE49-F238E27FC236}">
                <a16:creationId xmlns:a16="http://schemas.microsoft.com/office/drawing/2014/main" id="{B9692603-E4BF-4B67-BABB-587E14DDD61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292" t="8691" r="10665" b="11290"/>
          <a:stretch/>
        </p:blipFill>
        <p:spPr bwMode="auto">
          <a:xfrm>
            <a:off x="10078311" y="102395"/>
            <a:ext cx="1992144" cy="685387"/>
          </a:xfrm>
          <a:prstGeom prst="rect">
            <a:avLst/>
          </a:prstGeom>
          <a:noFill/>
          <a:extLst>
            <a:ext uri="{909E8E84-426E-40DD-AFC4-6F175D3DCCD1}">
              <a14:hiddenFill xmlns:a14="http://schemas.microsoft.com/office/drawing/2010/main">
                <a:solidFill>
                  <a:srgbClr val="FFFFFF"/>
                </a:solidFill>
              </a14:hiddenFill>
            </a:ext>
          </a:extLst>
        </p:spPr>
      </p:pic>
      <p:pic>
        <p:nvPicPr>
          <p:cNvPr id="8" name="Resim 7">
            <a:hlinkClick r:id="rId3"/>
            <a:extLst>
              <a:ext uri="{FF2B5EF4-FFF2-40B4-BE49-F238E27FC236}">
                <a16:creationId xmlns:a16="http://schemas.microsoft.com/office/drawing/2014/main" id="{E615FC51-021C-4530-9CCB-7B39F7838C2C}"/>
              </a:ext>
            </a:extLst>
          </p:cNvPr>
          <p:cNvPicPr>
            <a:picLocks noChangeAspect="1"/>
          </p:cNvPicPr>
          <p:nvPr/>
        </p:nvPicPr>
        <p:blipFill>
          <a:blip r:embed="rId4"/>
          <a:stretch>
            <a:fillRect/>
          </a:stretch>
        </p:blipFill>
        <p:spPr>
          <a:xfrm>
            <a:off x="9794742" y="4953001"/>
            <a:ext cx="1778435" cy="1633526"/>
          </a:xfrm>
          <a:prstGeom prst="rect">
            <a:avLst/>
          </a:prstGeom>
        </p:spPr>
      </p:pic>
      <p:sp>
        <p:nvSpPr>
          <p:cNvPr id="10" name="Dikdörtgen 9">
            <a:extLst>
              <a:ext uri="{FF2B5EF4-FFF2-40B4-BE49-F238E27FC236}">
                <a16:creationId xmlns:a16="http://schemas.microsoft.com/office/drawing/2014/main" id="{04E655F6-73B9-4FAB-871E-DBA2FF42B388}"/>
              </a:ext>
            </a:extLst>
          </p:cNvPr>
          <p:cNvSpPr/>
          <p:nvPr/>
        </p:nvSpPr>
        <p:spPr>
          <a:xfrm>
            <a:off x="9297466" y="6375757"/>
            <a:ext cx="2772989" cy="276999"/>
          </a:xfrm>
          <a:prstGeom prst="rect">
            <a:avLst/>
          </a:prstGeom>
          <a:noFill/>
        </p:spPr>
        <p:txBody>
          <a:bodyPr wrap="square" lIns="91440" tIns="45720" rIns="91440" bIns="45720">
            <a:spAutoFit/>
          </a:bodyPr>
          <a:lstStyle/>
          <a:p>
            <a:pPr algn="ctr"/>
            <a:r>
              <a:rPr lang="tr-TR" sz="1200" b="0" cap="none" spc="0" dirty="0">
                <a:ln w="0"/>
                <a:effectLst>
                  <a:outerShdw blurRad="38100" dist="19050" dir="2700000" algn="tl" rotWithShape="0">
                    <a:schemeClr val="dk1">
                      <a:alpha val="40000"/>
                    </a:schemeClr>
                  </a:outerShdw>
                </a:effectLst>
                <a:hlinkClick r:id="rId5">
                  <a:extLst>
                    <a:ext uri="{A12FA001-AC4F-418D-AE19-62706E023703}">
                      <ahyp:hlinkClr xmlns:ahyp="http://schemas.microsoft.com/office/drawing/2018/hyperlinkcolor" val="tx"/>
                    </a:ext>
                  </a:extLst>
                </a:hlinkClick>
              </a:rPr>
              <a:t>http://youtube.com/bmdersleri</a:t>
            </a:r>
            <a:endParaRPr lang="tr-TR" sz="1200" b="0" cap="none" spc="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5561385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lstStyle/>
          <a:p>
            <a:r>
              <a:rPr lang="tr-TR" dirty="0"/>
              <a:t>İçindekiler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p:txBody>
          <a:bodyPr>
            <a:normAutofit/>
          </a:bodyPr>
          <a:lstStyle/>
          <a:p>
            <a:r>
              <a:rPr lang="tr-TR" dirty="0"/>
              <a:t>Giriş</a:t>
            </a:r>
          </a:p>
          <a:p>
            <a:r>
              <a:rPr lang="tr-TR" dirty="0"/>
              <a:t>Yapılandırıcı Nedir?</a:t>
            </a:r>
          </a:p>
          <a:p>
            <a:r>
              <a:rPr lang="tr-TR" dirty="0"/>
              <a:t>Yapılandırıcıların Faydaları Nelerdir </a:t>
            </a:r>
          </a:p>
          <a:p>
            <a:r>
              <a:rPr lang="tr-TR" dirty="0"/>
              <a:t>Yapılandırıcı Örneği</a:t>
            </a:r>
          </a:p>
          <a:p>
            <a:r>
              <a:rPr lang="tr-TR" dirty="0"/>
              <a:t>Sonuç</a:t>
            </a:r>
          </a:p>
          <a:p>
            <a:r>
              <a:rPr lang="tr-TR" dirty="0"/>
              <a:t>Kaynaklar</a:t>
            </a:r>
          </a:p>
          <a:p>
            <a:endParaRPr lang="tr-TR" dirty="0"/>
          </a:p>
          <a:p>
            <a:endParaRPr lang="en-US" dirty="0"/>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2</a:t>
            </a:fld>
            <a:endParaRPr lang="en-US" dirty="0"/>
          </a:p>
        </p:txBody>
      </p:sp>
      <p:pic>
        <p:nvPicPr>
          <p:cNvPr id="5" name="Picture 8" descr="Kurumsal Kimlik | Burdur Mehmet Akif Ersoy Üniversitesi">
            <a:extLst>
              <a:ext uri="{FF2B5EF4-FFF2-40B4-BE49-F238E27FC236}">
                <a16:creationId xmlns:a16="http://schemas.microsoft.com/office/drawing/2014/main" id="{9E6DEBDC-868E-48C5-8316-305D8ACCAB5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292" t="8691" r="10665" b="11290"/>
          <a:stretch/>
        </p:blipFill>
        <p:spPr bwMode="auto">
          <a:xfrm>
            <a:off x="10078311" y="102395"/>
            <a:ext cx="1992144" cy="68538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30C9555B-79E5-493C-91CF-6C37CB029805}"/>
              </a:ext>
            </a:extLst>
          </p:cNvPr>
          <p:cNvPicPr>
            <a:picLocks noChangeAspect="1" noChangeArrowheads="1"/>
          </p:cNvPicPr>
          <p:nvPr/>
        </p:nvPicPr>
        <p:blipFill>
          <a:blip r:embed="rId3"/>
          <a:srcRect/>
          <a:stretch/>
        </p:blipFill>
        <p:spPr bwMode="auto">
          <a:xfrm>
            <a:off x="8133755" y="2133600"/>
            <a:ext cx="2983684" cy="298368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6" name="Resim 5">
            <a:hlinkClick r:id="rId4"/>
            <a:extLst>
              <a:ext uri="{FF2B5EF4-FFF2-40B4-BE49-F238E27FC236}">
                <a16:creationId xmlns:a16="http://schemas.microsoft.com/office/drawing/2014/main" id="{5E0CEE4C-9B47-48D3-9C95-A5768F3000F3}"/>
              </a:ext>
            </a:extLst>
          </p:cNvPr>
          <p:cNvPicPr>
            <a:picLocks noChangeAspect="1"/>
          </p:cNvPicPr>
          <p:nvPr/>
        </p:nvPicPr>
        <p:blipFill>
          <a:blip r:embed="rId5"/>
          <a:stretch>
            <a:fillRect/>
          </a:stretch>
        </p:blipFill>
        <p:spPr>
          <a:xfrm>
            <a:off x="10228222" y="5153978"/>
            <a:ext cx="1778435" cy="1633526"/>
          </a:xfrm>
          <a:prstGeom prst="rect">
            <a:avLst/>
          </a:prstGeom>
        </p:spPr>
      </p:pic>
      <p:sp>
        <p:nvSpPr>
          <p:cNvPr id="9" name="Dikdörtgen 8">
            <a:extLst>
              <a:ext uri="{FF2B5EF4-FFF2-40B4-BE49-F238E27FC236}">
                <a16:creationId xmlns:a16="http://schemas.microsoft.com/office/drawing/2014/main" id="{119B20A2-A534-4B18-BCEA-DDD3194F8470}"/>
              </a:ext>
            </a:extLst>
          </p:cNvPr>
          <p:cNvSpPr/>
          <p:nvPr/>
        </p:nvSpPr>
        <p:spPr>
          <a:xfrm>
            <a:off x="9572776" y="6543161"/>
            <a:ext cx="2772989" cy="276999"/>
          </a:xfrm>
          <a:prstGeom prst="rect">
            <a:avLst/>
          </a:prstGeom>
          <a:noFill/>
        </p:spPr>
        <p:txBody>
          <a:bodyPr wrap="square" lIns="91440" tIns="45720" rIns="91440" bIns="45720">
            <a:spAutoFit/>
          </a:bodyPr>
          <a:lstStyle/>
          <a:p>
            <a:pPr algn="ctr"/>
            <a:r>
              <a:rPr lang="tr-TR" sz="1200" b="0" cap="none" spc="0" dirty="0">
                <a:ln w="0"/>
                <a:effectLst>
                  <a:outerShdw blurRad="38100" dist="19050" dir="2700000" algn="tl" rotWithShape="0">
                    <a:schemeClr val="dk1">
                      <a:alpha val="40000"/>
                    </a:schemeClr>
                  </a:outerShdw>
                </a:effectLst>
                <a:hlinkClick r:id="rId6">
                  <a:extLst>
                    <a:ext uri="{A12FA001-AC4F-418D-AE19-62706E023703}">
                      <ahyp:hlinkClr xmlns:ahyp="http://schemas.microsoft.com/office/drawing/2018/hyperlinkcolor" val="tx"/>
                    </a:ext>
                  </a:extLst>
                </a:hlinkClick>
              </a:rPr>
              <a:t>http://youtube.com/bmdersleri</a:t>
            </a:r>
            <a:endParaRPr lang="tr-TR" sz="1200" b="0" cap="none" spc="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1202282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ikdörtgen: Köşeleri Yuvarlatılmış 5">
            <a:extLst>
              <a:ext uri="{FF2B5EF4-FFF2-40B4-BE49-F238E27FC236}">
                <a16:creationId xmlns:a16="http://schemas.microsoft.com/office/drawing/2014/main" id="{076FD396-29BE-4299-87ED-718DA102194B}"/>
              </a:ext>
            </a:extLst>
          </p:cNvPr>
          <p:cNvSpPr/>
          <p:nvPr/>
        </p:nvSpPr>
        <p:spPr>
          <a:xfrm>
            <a:off x="5947794" y="4389562"/>
            <a:ext cx="5972961" cy="2239861"/>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BA139C7-4FF9-4739-8B42-CEE441CD9363}"/>
              </a:ext>
            </a:extLst>
          </p:cNvPr>
          <p:cNvSpPr>
            <a:spLocks noGrp="1"/>
          </p:cNvSpPr>
          <p:nvPr>
            <p:ph type="ctrTitle"/>
          </p:nvPr>
        </p:nvSpPr>
        <p:spPr>
          <a:xfrm>
            <a:off x="2810311" y="3232513"/>
            <a:ext cx="7768206" cy="888718"/>
          </a:xfrm>
        </p:spPr>
        <p:txBody>
          <a:bodyPr>
            <a:normAutofit fontScale="90000"/>
          </a:bodyPr>
          <a:lstStyle/>
          <a:p>
            <a:r>
              <a:rPr lang="tr-TR" b="1" dirty="0">
                <a:ln w="9525">
                  <a:solidFill>
                    <a:schemeClr val="bg1"/>
                  </a:solidFill>
                  <a:prstDash val="solid"/>
                </a:ln>
                <a:solidFill>
                  <a:schemeClr val="tx1"/>
                </a:solidFill>
                <a:effectLst>
                  <a:outerShdw blurRad="12700" dist="38100" dir="2700000" algn="tl" rotWithShape="0">
                    <a:schemeClr val="bg1">
                      <a:lumMod val="50000"/>
                    </a:schemeClr>
                  </a:outerShdw>
                </a:effectLst>
              </a:rPr>
              <a:t>İlginiz için teşekkürler…</a:t>
            </a:r>
            <a:endParaRPr lang="en-US" b="1"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4" name="Slayt Numarası Yer Tutucusu 3">
            <a:extLst>
              <a:ext uri="{FF2B5EF4-FFF2-40B4-BE49-F238E27FC236}">
                <a16:creationId xmlns:a16="http://schemas.microsoft.com/office/drawing/2014/main" id="{EF0C1E0F-E3F3-485B-B968-94C7F3058E4B}"/>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
        <p:nvSpPr>
          <p:cNvPr id="7" name="Alt Başlık 2">
            <a:extLst>
              <a:ext uri="{FF2B5EF4-FFF2-40B4-BE49-F238E27FC236}">
                <a16:creationId xmlns:a16="http://schemas.microsoft.com/office/drawing/2014/main" id="{ABB297CB-A6C7-4031-8C8E-CA95B981B15B}"/>
              </a:ext>
            </a:extLst>
          </p:cNvPr>
          <p:cNvSpPr txBox="1">
            <a:spLocks/>
          </p:cNvSpPr>
          <p:nvPr/>
        </p:nvSpPr>
        <p:spPr>
          <a:xfrm>
            <a:off x="6221506" y="4529540"/>
            <a:ext cx="5623748" cy="2015869"/>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tr-TR" dirty="0">
                <a:solidFill>
                  <a:schemeClr val="tx1"/>
                </a:solidFill>
              </a:rPr>
              <a:t>Hazırlayan ve Sunan : </a:t>
            </a:r>
            <a:r>
              <a:rPr lang="tr-TR" b="1" dirty="0">
                <a:solidFill>
                  <a:schemeClr val="tx1"/>
                </a:solidFill>
              </a:rPr>
              <a:t>Ömer Sarı 2011404058</a:t>
            </a:r>
            <a:br>
              <a:rPr lang="tr-TR" b="1" dirty="0">
                <a:solidFill>
                  <a:schemeClr val="tx1"/>
                </a:solidFill>
              </a:rPr>
            </a:br>
            <a:r>
              <a:rPr lang="tr-TR" dirty="0">
                <a:solidFill>
                  <a:schemeClr val="tx1"/>
                </a:solidFill>
              </a:rPr>
              <a:t>E-posta                       : omer_sari_12@hotmail.com</a:t>
            </a:r>
          </a:p>
          <a:p>
            <a:r>
              <a:rPr lang="tr-TR" dirty="0">
                <a:solidFill>
                  <a:schemeClr val="tx1"/>
                </a:solidFill>
              </a:rPr>
              <a:t>Tarih                            : 26/05/2022</a:t>
            </a:r>
          </a:p>
          <a:p>
            <a:r>
              <a:rPr lang="tr-TR" dirty="0">
                <a:solidFill>
                  <a:schemeClr val="tx1"/>
                </a:solidFill>
              </a:rPr>
              <a:t>Sürüm                         : v1</a:t>
            </a:r>
          </a:p>
          <a:p>
            <a:r>
              <a:rPr lang="tr-TR" dirty="0">
                <a:solidFill>
                  <a:schemeClr val="tx1"/>
                </a:solidFill>
              </a:rPr>
              <a:t>Ders Yürütücüsü        : Doç. Dr. İsmail KIRBAŞ </a:t>
            </a:r>
            <a:endParaRPr lang="en-US" dirty="0">
              <a:solidFill>
                <a:schemeClr val="tx1"/>
              </a:solidFill>
            </a:endParaRPr>
          </a:p>
        </p:txBody>
      </p:sp>
      <p:pic>
        <p:nvPicPr>
          <p:cNvPr id="2056" name="Picture 8" descr="Kurumsal Kimlik | Burdur Mehmet Akif Ersoy Üniversitesi">
            <a:extLst>
              <a:ext uri="{FF2B5EF4-FFF2-40B4-BE49-F238E27FC236}">
                <a16:creationId xmlns:a16="http://schemas.microsoft.com/office/drawing/2014/main" id="{E2792D4B-1016-4ED8-9CF3-B4FFBE7AB6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292" t="8691" r="10665" b="11290"/>
          <a:stretch/>
        </p:blipFill>
        <p:spPr bwMode="auto">
          <a:xfrm>
            <a:off x="4842154" y="245935"/>
            <a:ext cx="1992144" cy="685387"/>
          </a:xfrm>
          <a:prstGeom prst="rect">
            <a:avLst/>
          </a:prstGeom>
          <a:noFill/>
          <a:extLst>
            <a:ext uri="{909E8E84-426E-40DD-AFC4-6F175D3DCCD1}">
              <a14:hiddenFill xmlns:a14="http://schemas.microsoft.com/office/drawing/2010/main">
                <a:solidFill>
                  <a:srgbClr val="FFFFFF"/>
                </a:solidFill>
              </a14:hiddenFill>
            </a:ext>
          </a:extLst>
        </p:spPr>
      </p:pic>
      <p:sp>
        <p:nvSpPr>
          <p:cNvPr id="10" name="Alt Başlık 2">
            <a:extLst>
              <a:ext uri="{FF2B5EF4-FFF2-40B4-BE49-F238E27FC236}">
                <a16:creationId xmlns:a16="http://schemas.microsoft.com/office/drawing/2014/main" id="{F3FB4516-AA03-4E40-A3E9-4BD1CB9AAD92}"/>
              </a:ext>
            </a:extLst>
          </p:cNvPr>
          <p:cNvSpPr txBox="1">
            <a:spLocks/>
          </p:cNvSpPr>
          <p:nvPr/>
        </p:nvSpPr>
        <p:spPr>
          <a:xfrm>
            <a:off x="3745173" y="1037409"/>
            <a:ext cx="4186106" cy="1126283"/>
          </a:xfrm>
          <a:prstGeom prst="rect">
            <a:avLst/>
          </a:prstGeom>
        </p:spPr>
        <p:txBody>
          <a:bodyPr vert="horz" lIns="91440" tIns="45720" rIns="91440" bIns="45720" rtlCol="0" anchor="t">
            <a:normAutofit/>
            <a:scene3d>
              <a:camera prst="orthographicFront"/>
              <a:lightRig rig="harsh" dir="t"/>
            </a:scene3d>
            <a:sp3d extrusionH="57150" prstMaterial="matte">
              <a:bevelT w="63500" h="12700" prst="angle"/>
              <a:contourClr>
                <a:schemeClr val="bg1">
                  <a:lumMod val="65000"/>
                </a:schemeClr>
              </a:contourClr>
            </a:sp3d>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ctr"/>
            <a:r>
              <a:rPr lang="tr-TR" b="1" dirty="0">
                <a:ln/>
                <a:solidFill>
                  <a:schemeClr val="accent3"/>
                </a:solidFill>
              </a:rPr>
              <a:t>Nesneye Dayalı Programlama Dersi</a:t>
            </a:r>
            <a:endParaRPr lang="en-US" b="1" dirty="0">
              <a:ln/>
              <a:solidFill>
                <a:schemeClr val="accent3"/>
              </a:solidFill>
            </a:endParaRPr>
          </a:p>
        </p:txBody>
      </p:sp>
      <p:pic>
        <p:nvPicPr>
          <p:cNvPr id="12" name="Resim 11">
            <a:hlinkClick r:id="rId3"/>
            <a:extLst>
              <a:ext uri="{FF2B5EF4-FFF2-40B4-BE49-F238E27FC236}">
                <a16:creationId xmlns:a16="http://schemas.microsoft.com/office/drawing/2014/main" id="{6BDD6285-D7B4-4236-9241-3C7798F7D644}"/>
              </a:ext>
            </a:extLst>
          </p:cNvPr>
          <p:cNvPicPr>
            <a:picLocks noChangeAspect="1"/>
          </p:cNvPicPr>
          <p:nvPr/>
        </p:nvPicPr>
        <p:blipFill>
          <a:blip r:embed="rId4"/>
          <a:stretch>
            <a:fillRect/>
          </a:stretch>
        </p:blipFill>
        <p:spPr>
          <a:xfrm>
            <a:off x="880877" y="-28029"/>
            <a:ext cx="1778435" cy="1633526"/>
          </a:xfrm>
          <a:prstGeom prst="rect">
            <a:avLst/>
          </a:prstGeom>
        </p:spPr>
      </p:pic>
      <p:sp>
        <p:nvSpPr>
          <p:cNvPr id="13" name="Dikdörtgen 12">
            <a:extLst>
              <a:ext uri="{FF2B5EF4-FFF2-40B4-BE49-F238E27FC236}">
                <a16:creationId xmlns:a16="http://schemas.microsoft.com/office/drawing/2014/main" id="{9CA692D3-0526-46AB-B8B6-5B201CEEFBC0}"/>
              </a:ext>
            </a:extLst>
          </p:cNvPr>
          <p:cNvSpPr/>
          <p:nvPr/>
        </p:nvSpPr>
        <p:spPr>
          <a:xfrm>
            <a:off x="490929" y="1405544"/>
            <a:ext cx="2772989" cy="276999"/>
          </a:xfrm>
          <a:prstGeom prst="rect">
            <a:avLst/>
          </a:prstGeom>
          <a:noFill/>
        </p:spPr>
        <p:txBody>
          <a:bodyPr wrap="square" lIns="91440" tIns="45720" rIns="91440" bIns="45720">
            <a:spAutoFit/>
          </a:bodyPr>
          <a:lstStyle/>
          <a:p>
            <a:pPr algn="ctr"/>
            <a:r>
              <a:rPr lang="tr-TR" sz="1200" b="0" cap="none" spc="0" dirty="0">
                <a:ln w="0"/>
                <a:solidFill>
                  <a:schemeClr val="tx1"/>
                </a:solidFill>
                <a:effectLst>
                  <a:outerShdw blurRad="38100" dist="19050" dir="2700000" algn="tl" rotWithShape="0">
                    <a:schemeClr val="dk1">
                      <a:alpha val="40000"/>
                    </a:schemeClr>
                  </a:outerShdw>
                </a:effectLst>
                <a:hlinkClick r:id="rId5"/>
              </a:rPr>
              <a:t>http://youtube.com/bmdersleri</a:t>
            </a:r>
            <a:endParaRPr lang="tr-TR" sz="1200" b="0" cap="none" spc="0" dirty="0">
              <a:ln w="0"/>
              <a:solidFill>
                <a:schemeClr val="tx1"/>
              </a:solidFill>
              <a:effectLst>
                <a:outerShdw blurRad="38100" dist="19050" dir="2700000" algn="tl" rotWithShape="0">
                  <a:schemeClr val="dk1">
                    <a:alpha val="40000"/>
                  </a:schemeClr>
                </a:outerShdw>
              </a:effectLst>
            </a:endParaRPr>
          </a:p>
        </p:txBody>
      </p:sp>
      <p:pic>
        <p:nvPicPr>
          <p:cNvPr id="11" name="Picture 2" descr="Object Oriented Programming: A curated set of resources">
            <a:extLst>
              <a:ext uri="{FF2B5EF4-FFF2-40B4-BE49-F238E27FC236}">
                <a16:creationId xmlns:a16="http://schemas.microsoft.com/office/drawing/2014/main" id="{A7580241-F7E6-4A4F-B885-D5520F18163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7570"/>
          <a:stretch/>
        </p:blipFill>
        <p:spPr bwMode="auto">
          <a:xfrm>
            <a:off x="9306374" y="212981"/>
            <a:ext cx="2559953" cy="182240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37577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							Giriş</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a:xfrm>
            <a:off x="2037263" y="1905001"/>
            <a:ext cx="8818996" cy="1958788"/>
          </a:xfrm>
        </p:spPr>
        <p:txBody>
          <a:bodyPr>
            <a:normAutofit/>
          </a:bodyPr>
          <a:lstStyle/>
          <a:p>
            <a:pPr algn="just" fontAlgn="base"/>
            <a:r>
              <a:rPr lang="tr-TR" dirty="0">
                <a:solidFill>
                  <a:srgbClr val="444444"/>
                </a:solidFill>
              </a:rPr>
              <a:t>Bu sunumumuzda metot çeşitlerinden bir tanesi olan yapılandırıcıların yapısına ve işleyişine değineceğiz.</a:t>
            </a:r>
          </a:p>
          <a:p>
            <a:pPr algn="just" fontAlgn="base"/>
            <a:r>
              <a:rPr lang="tr-TR" dirty="0">
                <a:solidFill>
                  <a:srgbClr val="444444"/>
                </a:solidFill>
              </a:rPr>
              <a:t>Hatırlayacağımız üzere metotlar belirli vazifeleri verdiğimiz, işlemler sonucunda bize bir geri dönüş değeri verebilen ya da geri dönüşü olmadan belirli işlemleri tamamlayan yapılardır.</a:t>
            </a:r>
          </a:p>
          <a:p>
            <a:pPr algn="just"/>
            <a:endParaRPr lang="en-US" dirty="0"/>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3</a:t>
            </a:fld>
            <a:endParaRPr lang="en-US" dirty="0"/>
          </a:p>
        </p:txBody>
      </p:sp>
      <p:pic>
        <p:nvPicPr>
          <p:cNvPr id="6" name="Resim 5">
            <a:extLst>
              <a:ext uri="{FF2B5EF4-FFF2-40B4-BE49-F238E27FC236}">
                <a16:creationId xmlns:a16="http://schemas.microsoft.com/office/drawing/2014/main" id="{40734F7D-DA29-4A24-83FA-9654731BCC4A}"/>
              </a:ext>
            </a:extLst>
          </p:cNvPr>
          <p:cNvPicPr>
            <a:picLocks noChangeAspect="1"/>
          </p:cNvPicPr>
          <p:nvPr/>
        </p:nvPicPr>
        <p:blipFill>
          <a:blip r:embed="rId2"/>
          <a:stretch>
            <a:fillRect/>
          </a:stretch>
        </p:blipFill>
        <p:spPr>
          <a:xfrm>
            <a:off x="4277377" y="3869680"/>
            <a:ext cx="3637246" cy="2364210"/>
          </a:xfrm>
          <a:prstGeom prst="rect">
            <a:avLst/>
          </a:prstGeom>
        </p:spPr>
      </p:pic>
    </p:spTree>
    <p:extLst>
      <p:ext uri="{BB962C8B-B14F-4D97-AF65-F5344CB8AC3E}">
        <p14:creationId xmlns:p14="http://schemas.microsoft.com/office/powerpoint/2010/main" val="4087621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a:xfrm>
            <a:off x="2817042" y="560173"/>
            <a:ext cx="8911687" cy="1280890"/>
          </a:xfrm>
        </p:spPr>
        <p:txBody>
          <a:bodyPr>
            <a:normAutofit/>
          </a:bodyPr>
          <a:lstStyle/>
          <a:p>
            <a:r>
              <a:rPr lang="tr-TR" dirty="0"/>
              <a:t>Yapılandırıcı Nedir?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a:xfrm>
            <a:off x="2384611" y="1520181"/>
            <a:ext cx="7218155" cy="4589387"/>
          </a:xfrm>
        </p:spPr>
        <p:txBody>
          <a:bodyPr>
            <a:normAutofit/>
          </a:bodyPr>
          <a:lstStyle/>
          <a:p>
            <a:pPr algn="just"/>
            <a:r>
              <a:rPr lang="tr-TR" dirty="0">
                <a:solidFill>
                  <a:srgbClr val="444444"/>
                </a:solidFill>
              </a:rPr>
              <a:t>Programımızda ihtiyaç olduğu yerde metotları çağırarak işlemleri gerçekleştiriyorduk.</a:t>
            </a:r>
            <a:r>
              <a:rPr lang="tr-TR" b="0" i="0" dirty="0">
                <a:solidFill>
                  <a:srgbClr val="444444"/>
                </a:solidFill>
                <a:effectLst/>
              </a:rPr>
              <a:t> Fakat bazen bizim metodu çağırmamıza gerek kalmadan, bir sınıftan nesne oluşturduğumuz anda bazı işlemlerin yerine getirilmiş halde olmasını isteyebiliriz. Neden böyle bir şeye ihtiyaç duyarız, çünkü ilerde yazacağımız karmaşık kodlarda ve büyük çaplı bir projede bu tür durumlar kaçınılmazdır. Bazen fazla koddan kurtulmak, bazen de mecbur kalmaktan dolayı bu şekilde metotlara ihtiyaç duyarız.</a:t>
            </a:r>
            <a:endParaRPr lang="tr-TR" dirty="0"/>
          </a:p>
          <a:p>
            <a:pPr marL="0" indent="0" algn="just">
              <a:buNone/>
            </a:pPr>
            <a:r>
              <a:rPr lang="en-US" dirty="0"/>
              <a:t> </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1510154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a:xfrm>
            <a:off x="2817042" y="560173"/>
            <a:ext cx="8911687" cy="1280890"/>
          </a:xfrm>
        </p:spPr>
        <p:txBody>
          <a:bodyPr/>
          <a:lstStyle/>
          <a:p>
            <a:r>
              <a:rPr lang="tr-TR" dirty="0"/>
              <a:t>Yapılandırıcı Nedir?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a:xfrm>
            <a:off x="2250141" y="1708440"/>
            <a:ext cx="7218155" cy="4589387"/>
          </a:xfrm>
        </p:spPr>
        <p:txBody>
          <a:bodyPr>
            <a:normAutofit/>
          </a:bodyPr>
          <a:lstStyle/>
          <a:p>
            <a:pPr algn="just" fontAlgn="base"/>
            <a:r>
              <a:rPr lang="tr-TR" b="0" i="0" dirty="0">
                <a:solidFill>
                  <a:srgbClr val="444444"/>
                </a:solidFill>
                <a:effectLst/>
              </a:rPr>
              <a:t>Bu durumda imdadımıza koşan metot: Yapılandırıcı Metot!</a:t>
            </a:r>
          </a:p>
          <a:p>
            <a:pPr algn="just" fontAlgn="base"/>
            <a:r>
              <a:rPr lang="tr-TR" b="0" i="0" dirty="0">
                <a:solidFill>
                  <a:srgbClr val="444444"/>
                </a:solidFill>
                <a:effectLst/>
              </a:rPr>
              <a:t>Yapılandırıcı metotlar nesne oluşturduğumuz anda çalıştırılan metotlardır. Herhangi bir geri dönüş tipi yoktur. Evet, ilginç ama </a:t>
            </a:r>
            <a:r>
              <a:rPr lang="tr-TR" b="0" i="0" dirty="0" err="1">
                <a:solidFill>
                  <a:srgbClr val="444444"/>
                </a:solidFill>
                <a:effectLst/>
              </a:rPr>
              <a:t>void</a:t>
            </a:r>
            <a:r>
              <a:rPr lang="tr-TR" b="0" i="0" dirty="0">
                <a:solidFill>
                  <a:srgbClr val="444444"/>
                </a:solidFill>
                <a:effectLst/>
              </a:rPr>
              <a:t> tipinde dahi bir geri dönüşü yoktur. Bir yapılandırıcının yaptığı iş, bir nesneyi ilk kullanıma hazırlamaktır.</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455472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 Nedir?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a:xfrm>
            <a:off x="2288275" y="1905000"/>
            <a:ext cx="3897373" cy="3437299"/>
          </a:xfrm>
        </p:spPr>
        <p:txBody>
          <a:bodyPr>
            <a:normAutofit/>
          </a:bodyPr>
          <a:lstStyle/>
          <a:p>
            <a:pPr algn="just" fontAlgn="base"/>
            <a:r>
              <a:rPr lang="tr-TR" b="0" i="0" dirty="0">
                <a:solidFill>
                  <a:srgbClr val="444444"/>
                </a:solidFill>
                <a:effectLst/>
              </a:rPr>
              <a:t>Yapılandırıcı metotları şu şekilde özetleyebiliriz:</a:t>
            </a:r>
          </a:p>
          <a:p>
            <a:pPr algn="just" fontAlgn="base"/>
            <a:r>
              <a:rPr lang="tr-TR" b="0" i="0" dirty="0">
                <a:solidFill>
                  <a:srgbClr val="444444"/>
                </a:solidFill>
                <a:effectLst/>
              </a:rPr>
              <a:t>Yapılandırıcıların erişim belirteci mutlaka ama mutlaka </a:t>
            </a:r>
            <a:r>
              <a:rPr lang="tr-TR" b="0" i="0" dirty="0" err="1">
                <a:solidFill>
                  <a:srgbClr val="444444"/>
                </a:solidFill>
                <a:effectLst/>
              </a:rPr>
              <a:t>public</a:t>
            </a:r>
            <a:r>
              <a:rPr lang="tr-TR" b="0" i="0" dirty="0">
                <a:solidFill>
                  <a:srgbClr val="444444"/>
                </a:solidFill>
                <a:effectLst/>
              </a:rPr>
              <a:t> olmalıdır.</a:t>
            </a:r>
          </a:p>
          <a:p>
            <a:pPr algn="l" fontAlgn="base"/>
            <a:r>
              <a:rPr lang="tr-TR" b="0" i="0" dirty="0">
                <a:solidFill>
                  <a:srgbClr val="444444"/>
                </a:solidFill>
                <a:effectLst/>
              </a:rPr>
              <a:t>Yapılandırıcıların adı sınıfın adıyla aynı olmalıdır.</a:t>
            </a:r>
          </a:p>
          <a:p>
            <a:pPr marL="0" indent="0" algn="just">
              <a:buNone/>
            </a:pPr>
            <a:endParaRPr lang="tr-TR" dirty="0"/>
          </a:p>
          <a:p>
            <a:pPr marL="0" indent="0" algn="just">
              <a:buNone/>
            </a:pPr>
            <a:endParaRPr lang="en-US" dirty="0"/>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6</a:t>
            </a:fld>
            <a:endParaRPr lang="en-US" dirty="0"/>
          </a:p>
        </p:txBody>
      </p:sp>
      <p:pic>
        <p:nvPicPr>
          <p:cNvPr id="6" name="Resim 5">
            <a:extLst>
              <a:ext uri="{FF2B5EF4-FFF2-40B4-BE49-F238E27FC236}">
                <a16:creationId xmlns:a16="http://schemas.microsoft.com/office/drawing/2014/main" id="{FB68A660-4277-4529-80D4-2CB713B56FC8}"/>
              </a:ext>
            </a:extLst>
          </p:cNvPr>
          <p:cNvPicPr>
            <a:picLocks noChangeAspect="1"/>
          </p:cNvPicPr>
          <p:nvPr/>
        </p:nvPicPr>
        <p:blipFill>
          <a:blip r:embed="rId2"/>
          <a:stretch>
            <a:fillRect/>
          </a:stretch>
        </p:blipFill>
        <p:spPr>
          <a:xfrm>
            <a:off x="6591569" y="1905000"/>
            <a:ext cx="4968871" cy="2792506"/>
          </a:xfrm>
          <a:prstGeom prst="rect">
            <a:avLst/>
          </a:prstGeom>
        </p:spPr>
      </p:pic>
    </p:spTree>
    <p:extLst>
      <p:ext uri="{BB962C8B-B14F-4D97-AF65-F5344CB8AC3E}">
        <p14:creationId xmlns:p14="http://schemas.microsoft.com/office/powerpoint/2010/main" val="2325487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 Nedir?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a:xfrm>
            <a:off x="2225522" y="1905000"/>
            <a:ext cx="3870478" cy="3913094"/>
          </a:xfrm>
        </p:spPr>
        <p:txBody>
          <a:bodyPr>
            <a:normAutofit/>
          </a:bodyPr>
          <a:lstStyle/>
          <a:p>
            <a:pPr algn="l" fontAlgn="base"/>
            <a:r>
              <a:rPr lang="tr-TR" b="0" i="0" dirty="0">
                <a:solidFill>
                  <a:srgbClr val="444444"/>
                </a:solidFill>
                <a:effectLst/>
              </a:rPr>
              <a:t> Yapılandırıcı metot çağrılırken </a:t>
            </a:r>
            <a:r>
              <a:rPr lang="tr-TR" b="0" i="0" dirty="0" err="1">
                <a:solidFill>
                  <a:srgbClr val="444444"/>
                </a:solidFill>
                <a:effectLst/>
              </a:rPr>
              <a:t>new</a:t>
            </a:r>
            <a:r>
              <a:rPr lang="tr-TR" b="0" i="0" dirty="0">
                <a:solidFill>
                  <a:srgbClr val="444444"/>
                </a:solidFill>
                <a:effectLst/>
              </a:rPr>
              <a:t> anahtar sözcüğü kullanılır.</a:t>
            </a:r>
          </a:p>
          <a:p>
            <a:pPr algn="l" fontAlgn="base"/>
            <a:r>
              <a:rPr lang="tr-TR" b="0" i="0" dirty="0">
                <a:solidFill>
                  <a:srgbClr val="444444"/>
                </a:solidFill>
                <a:effectLst/>
              </a:rPr>
              <a:t> Yapılandırıcılar bellekte nesneye bir yer ayrılmasını sağlarlar.</a:t>
            </a:r>
          </a:p>
          <a:p>
            <a:pPr algn="l" fontAlgn="base"/>
            <a:r>
              <a:rPr lang="tr-TR" dirty="0">
                <a:solidFill>
                  <a:srgbClr val="444444"/>
                </a:solidFill>
              </a:rPr>
              <a:t> Ya</a:t>
            </a:r>
            <a:r>
              <a:rPr lang="tr-TR" b="0" i="0" dirty="0">
                <a:solidFill>
                  <a:srgbClr val="444444"/>
                </a:solidFill>
                <a:effectLst/>
              </a:rPr>
              <a:t>pılandırıcılar her çağrılışlarında yeni bir nesne oluştururlar.</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7" name="Resim 6">
            <a:extLst>
              <a:ext uri="{FF2B5EF4-FFF2-40B4-BE49-F238E27FC236}">
                <a16:creationId xmlns:a16="http://schemas.microsoft.com/office/drawing/2014/main" id="{31F7892F-D32D-4C82-B12C-C476E1EDDCD8}"/>
              </a:ext>
            </a:extLst>
          </p:cNvPr>
          <p:cNvPicPr>
            <a:picLocks noChangeAspect="1"/>
          </p:cNvPicPr>
          <p:nvPr/>
        </p:nvPicPr>
        <p:blipFill>
          <a:blip r:embed="rId2"/>
          <a:stretch>
            <a:fillRect/>
          </a:stretch>
        </p:blipFill>
        <p:spPr>
          <a:xfrm>
            <a:off x="6714565" y="1661890"/>
            <a:ext cx="4034117" cy="4034117"/>
          </a:xfrm>
          <a:prstGeom prst="rect">
            <a:avLst/>
          </a:prstGeom>
        </p:spPr>
      </p:pic>
    </p:spTree>
    <p:extLst>
      <p:ext uri="{BB962C8B-B14F-4D97-AF65-F5344CB8AC3E}">
        <p14:creationId xmlns:p14="http://schemas.microsoft.com/office/powerpoint/2010/main" val="1676439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Yapılandırıcıların Faydaları Nelerdir?</a:t>
            </a:r>
            <a:endParaRPr lang="en-US" dirty="0"/>
          </a:p>
        </p:txBody>
      </p:sp>
      <p:sp>
        <p:nvSpPr>
          <p:cNvPr id="3" name="İçerik Yer Tutucusu 2">
            <a:extLst>
              <a:ext uri="{FF2B5EF4-FFF2-40B4-BE49-F238E27FC236}">
                <a16:creationId xmlns:a16="http://schemas.microsoft.com/office/drawing/2014/main" id="{D913E1FE-4E39-426D-88DE-2D02D43C23AA}"/>
              </a:ext>
            </a:extLst>
          </p:cNvPr>
          <p:cNvSpPr>
            <a:spLocks noGrp="1"/>
          </p:cNvSpPr>
          <p:nvPr>
            <p:ph idx="1"/>
          </p:nvPr>
        </p:nvSpPr>
        <p:spPr>
          <a:xfrm>
            <a:off x="1129553" y="1550895"/>
            <a:ext cx="4966447" cy="4267200"/>
          </a:xfrm>
        </p:spPr>
        <p:txBody>
          <a:bodyPr>
            <a:noAutofit/>
          </a:bodyPr>
          <a:lstStyle/>
          <a:p>
            <a:pPr algn="l" fontAlgn="base">
              <a:buFont typeface="Arial" panose="020B0604020202020204" pitchFamily="34" charset="0"/>
              <a:buChar char="•"/>
            </a:pPr>
            <a:r>
              <a:rPr lang="tr-TR" b="0" i="0" dirty="0">
                <a:solidFill>
                  <a:srgbClr val="444444"/>
                </a:solidFill>
                <a:effectLst/>
              </a:rPr>
              <a:t> </a:t>
            </a:r>
            <a:r>
              <a:rPr lang="tr-TR" b="0" i="0" dirty="0" err="1">
                <a:effectLst/>
              </a:rPr>
              <a:t>Constructor</a:t>
            </a:r>
            <a:r>
              <a:rPr lang="tr-TR" b="0" i="0" dirty="0">
                <a:effectLst/>
              </a:rPr>
              <a:t> (</a:t>
            </a:r>
            <a:r>
              <a:rPr lang="tr-TR" b="1" i="0" dirty="0">
                <a:effectLst/>
              </a:rPr>
              <a:t>Kurucu / Yapıcı</a:t>
            </a:r>
            <a:r>
              <a:rPr lang="tr-TR" b="0" i="0" dirty="0">
                <a:effectLst/>
              </a:rPr>
              <a:t>) metot yapılarının tanımlanması esnasında </a:t>
            </a:r>
            <a:r>
              <a:rPr lang="tr-TR" b="1" i="0" dirty="0">
                <a:effectLst/>
              </a:rPr>
              <a:t>aşırı yükleme</a:t>
            </a:r>
            <a:r>
              <a:rPr lang="tr-TR" b="0" i="0" dirty="0">
                <a:effectLst/>
              </a:rPr>
              <a:t> (</a:t>
            </a:r>
            <a:r>
              <a:rPr lang="tr-TR" b="0" i="0" dirty="0" err="1">
                <a:effectLst/>
              </a:rPr>
              <a:t>overloading</a:t>
            </a:r>
            <a:r>
              <a:rPr lang="tr-TR" b="0" i="0" dirty="0">
                <a:effectLst/>
              </a:rPr>
              <a:t>) yaparak birçok kullanım oluşumuna imkan sağlar ve böylelikle projemizin sınıfına erişmemizi </a:t>
            </a:r>
            <a:r>
              <a:rPr lang="tr-TR" b="1" i="0" dirty="0">
                <a:effectLst/>
              </a:rPr>
              <a:t>esnek</a:t>
            </a:r>
            <a:r>
              <a:rPr lang="tr-TR" b="0" i="0" dirty="0">
                <a:effectLst/>
              </a:rPr>
              <a:t> bir hale getirir.</a:t>
            </a:r>
          </a:p>
          <a:p>
            <a:pPr fontAlgn="base">
              <a:buFont typeface="Arial" panose="020B0604020202020204" pitchFamily="34" charset="0"/>
              <a:buChar char="•"/>
            </a:pPr>
            <a:r>
              <a:rPr lang="tr-TR" b="0" i="0" dirty="0">
                <a:effectLst/>
              </a:rPr>
              <a:t>Gerçekleştirilecek işlemleri, nesne oluşumu esnasında gerçekleşmesi için oluşturacağımız </a:t>
            </a:r>
            <a:r>
              <a:rPr lang="tr-TR" b="0" i="0" dirty="0" err="1">
                <a:effectLst/>
              </a:rPr>
              <a:t>constructor</a:t>
            </a:r>
            <a:r>
              <a:rPr lang="tr-TR" b="0" i="0" dirty="0">
                <a:effectLst/>
              </a:rPr>
              <a:t> yapıları sayesinde ilerleyen zamanlarda proje üzerinde genel değişiklikleri </a:t>
            </a:r>
            <a:r>
              <a:rPr lang="tr-TR" b="1" i="0" dirty="0">
                <a:effectLst/>
              </a:rPr>
              <a:t>kolay bir şekilde</a:t>
            </a:r>
            <a:r>
              <a:rPr lang="tr-TR" b="0" i="0" dirty="0">
                <a:effectLst/>
              </a:rPr>
              <a:t> gerçekleştirebiliriz.</a:t>
            </a:r>
          </a:p>
          <a:p>
            <a:pPr algn="l" fontAlgn="base">
              <a:buFont typeface="Arial" panose="020B0604020202020204" pitchFamily="34" charset="0"/>
              <a:buChar char="•"/>
            </a:pPr>
            <a:endParaRPr lang="tr-TR" b="0" i="0" dirty="0">
              <a:effectLst/>
              <a:latin typeface="-apple-system"/>
            </a:endParaRP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8</a:t>
            </a:fld>
            <a:endParaRPr lang="en-US" dirty="0"/>
          </a:p>
        </p:txBody>
      </p:sp>
      <p:pic>
        <p:nvPicPr>
          <p:cNvPr id="7" name="Resim 6">
            <a:extLst>
              <a:ext uri="{FF2B5EF4-FFF2-40B4-BE49-F238E27FC236}">
                <a16:creationId xmlns:a16="http://schemas.microsoft.com/office/drawing/2014/main" id="{31F7892F-D32D-4C82-B12C-C476E1EDDCD8}"/>
              </a:ext>
            </a:extLst>
          </p:cNvPr>
          <p:cNvPicPr>
            <a:picLocks noChangeAspect="1"/>
          </p:cNvPicPr>
          <p:nvPr/>
        </p:nvPicPr>
        <p:blipFill>
          <a:blip r:embed="rId2"/>
          <a:stretch>
            <a:fillRect/>
          </a:stretch>
        </p:blipFill>
        <p:spPr>
          <a:xfrm>
            <a:off x="6714565" y="1661890"/>
            <a:ext cx="4034117" cy="4034117"/>
          </a:xfrm>
          <a:prstGeom prst="rect">
            <a:avLst/>
          </a:prstGeom>
        </p:spPr>
      </p:pic>
    </p:spTree>
    <p:extLst>
      <p:ext uri="{BB962C8B-B14F-4D97-AF65-F5344CB8AC3E}">
        <p14:creationId xmlns:p14="http://schemas.microsoft.com/office/powerpoint/2010/main" val="35964638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FD3E19-27CE-4D6A-8B21-C694EA9EA88D}"/>
              </a:ext>
            </a:extLst>
          </p:cNvPr>
          <p:cNvSpPr>
            <a:spLocks noGrp="1"/>
          </p:cNvSpPr>
          <p:nvPr>
            <p:ph type="title"/>
          </p:nvPr>
        </p:nvSpPr>
        <p:spPr/>
        <p:txBody>
          <a:bodyPr>
            <a:normAutofit/>
          </a:bodyPr>
          <a:lstStyle/>
          <a:p>
            <a:r>
              <a:rPr lang="tr-TR" dirty="0"/>
              <a:t>Yapılandırıcı Örneği</a:t>
            </a:r>
          </a:p>
        </p:txBody>
      </p:sp>
      <p:sp>
        <p:nvSpPr>
          <p:cNvPr id="4" name="Slayt Numarası Yer Tutucusu 3">
            <a:extLst>
              <a:ext uri="{FF2B5EF4-FFF2-40B4-BE49-F238E27FC236}">
                <a16:creationId xmlns:a16="http://schemas.microsoft.com/office/drawing/2014/main" id="{5B46DB9C-FF16-43A5-9C90-74C4AA77562B}"/>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
        <p:nvSpPr>
          <p:cNvPr id="8" name="İçerik Yer Tutucusu 2">
            <a:extLst>
              <a:ext uri="{FF2B5EF4-FFF2-40B4-BE49-F238E27FC236}">
                <a16:creationId xmlns:a16="http://schemas.microsoft.com/office/drawing/2014/main" id="{F2A25E5B-E61F-42AF-BFF3-6EA49E8C2BEA}"/>
              </a:ext>
            </a:extLst>
          </p:cNvPr>
          <p:cNvSpPr>
            <a:spLocks noGrp="1"/>
          </p:cNvSpPr>
          <p:nvPr>
            <p:ph idx="1"/>
          </p:nvPr>
        </p:nvSpPr>
        <p:spPr>
          <a:xfrm>
            <a:off x="1355307" y="2113862"/>
            <a:ext cx="4740693" cy="3829737"/>
          </a:xfrm>
        </p:spPr>
        <p:txBody>
          <a:bodyPr>
            <a:normAutofit/>
          </a:bodyPr>
          <a:lstStyle/>
          <a:p>
            <a:pPr fontAlgn="base"/>
            <a:r>
              <a:rPr lang="tr-TR" b="0" i="0" dirty="0">
                <a:effectLst/>
              </a:rPr>
              <a:t>Öncelikle “</a:t>
            </a:r>
            <a:r>
              <a:rPr lang="tr-TR" b="1" i="0" dirty="0" err="1">
                <a:effectLst/>
              </a:rPr>
              <a:t>Constructor</a:t>
            </a:r>
            <a:r>
              <a:rPr lang="tr-TR" b="0" i="0" dirty="0">
                <a:effectLst/>
              </a:rPr>
              <a:t>” metot yapısının kullanılmayacağı, bazı bilgilerin nesne işlemi oluşturulduktan sonra güncelleneceği bir yapı oluşturmak ve örneğimizin akılda kalıcılığını arttırmak için “</a:t>
            </a:r>
            <a:r>
              <a:rPr lang="tr-TR" b="1" i="0" dirty="0" err="1">
                <a:effectLst/>
              </a:rPr>
              <a:t>EmployeManager</a:t>
            </a:r>
            <a:r>
              <a:rPr lang="tr-TR" b="0" i="0" dirty="0">
                <a:effectLst/>
              </a:rPr>
              <a:t>” isminde bir sınıf yapısı oluşturalım.</a:t>
            </a:r>
          </a:p>
        </p:txBody>
      </p:sp>
      <p:pic>
        <p:nvPicPr>
          <p:cNvPr id="12" name="Resim 11">
            <a:extLst>
              <a:ext uri="{FF2B5EF4-FFF2-40B4-BE49-F238E27FC236}">
                <a16:creationId xmlns:a16="http://schemas.microsoft.com/office/drawing/2014/main" id="{2B5783BC-EEF1-4303-B701-254C16BFBDD1}"/>
              </a:ext>
            </a:extLst>
          </p:cNvPr>
          <p:cNvPicPr>
            <a:picLocks noChangeAspect="1"/>
          </p:cNvPicPr>
          <p:nvPr/>
        </p:nvPicPr>
        <p:blipFill>
          <a:blip r:embed="rId2"/>
          <a:srcRect/>
          <a:stretch/>
        </p:blipFill>
        <p:spPr>
          <a:xfrm>
            <a:off x="6665493" y="2147370"/>
            <a:ext cx="4839119" cy="3762719"/>
          </a:xfrm>
          <a:prstGeom prst="rect">
            <a:avLst/>
          </a:prstGeom>
        </p:spPr>
      </p:pic>
    </p:spTree>
    <p:extLst>
      <p:ext uri="{BB962C8B-B14F-4D97-AF65-F5344CB8AC3E}">
        <p14:creationId xmlns:p14="http://schemas.microsoft.com/office/powerpoint/2010/main" val="1291746220"/>
      </p:ext>
    </p:extLst>
  </p:cSld>
  <p:clrMapOvr>
    <a:masterClrMapping/>
  </p:clrMapOvr>
</p:sld>
</file>

<file path=ppt/theme/theme1.xml><?xml version="1.0" encoding="utf-8"?>
<a:theme xmlns:a="http://schemas.openxmlformats.org/drawingml/2006/main" name="Duman">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944</TotalTime>
  <Words>849</Words>
  <Application>Microsoft Office PowerPoint</Application>
  <PresentationFormat>Geniş ekran</PresentationFormat>
  <Paragraphs>96</Paragraphs>
  <Slides>20</Slides>
  <Notes>0</Notes>
  <HiddenSlides>0</HiddenSlides>
  <MMClips>0</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20</vt:i4>
      </vt:variant>
    </vt:vector>
  </HeadingPairs>
  <TitlesOfParts>
    <vt:vector size="27" baseType="lpstr">
      <vt:lpstr>-apple-system</vt:lpstr>
      <vt:lpstr>Arial</vt:lpstr>
      <vt:lpstr>Calibri</vt:lpstr>
      <vt:lpstr>Century Gothic</vt:lpstr>
      <vt:lpstr>Wingdings</vt:lpstr>
      <vt:lpstr>Wingdings 3</vt:lpstr>
      <vt:lpstr>Duman</vt:lpstr>
      <vt:lpstr>Java’da Yapılandırıcılar Ve Kullanımı</vt:lpstr>
      <vt:lpstr>İçindekiler</vt:lpstr>
      <vt:lpstr>       Giriş</vt:lpstr>
      <vt:lpstr>Yapılandırıcı Nedir?</vt:lpstr>
      <vt:lpstr>Yapılandırıcı Nedir?</vt:lpstr>
      <vt:lpstr>Yapılandırıcı Nedir?</vt:lpstr>
      <vt:lpstr>Yapılandırıcı Nedir?</vt:lpstr>
      <vt:lpstr>Yapılandırıcıların Faydaları Nelerdir?</vt:lpstr>
      <vt:lpstr>Yapılandırıcı Örneği</vt:lpstr>
      <vt:lpstr>Yapılandırıcı Örneği</vt:lpstr>
      <vt:lpstr>Yapılandırıcı Örneği</vt:lpstr>
      <vt:lpstr>Yapılandırıcı Örneği</vt:lpstr>
      <vt:lpstr>Yapılandırıcı Örneği</vt:lpstr>
      <vt:lpstr>Yapılandırıcı Örneği</vt:lpstr>
      <vt:lpstr>Yapılandırıcı Örneği</vt:lpstr>
      <vt:lpstr>Yapılandırıcı Örneği</vt:lpstr>
      <vt:lpstr>Yapılandırıcı Örneği</vt:lpstr>
      <vt:lpstr>Sonuç</vt:lpstr>
      <vt:lpstr>Kaynaklar</vt:lpstr>
      <vt:lpstr>İlginiz için teşekkürler…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Soyutlama Nedir?</dc:title>
  <dc:creator>İsmail KIRBAŞ</dc:creator>
  <cp:lastModifiedBy>ömer sarı</cp:lastModifiedBy>
  <cp:revision>68</cp:revision>
  <dcterms:created xsi:type="dcterms:W3CDTF">2020-04-15T07:57:29Z</dcterms:created>
  <dcterms:modified xsi:type="dcterms:W3CDTF">2022-06-18T10:43:55Z</dcterms:modified>
</cp:coreProperties>
</file>

<file path=docProps/thumbnail.jpeg>
</file>